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5"/>
  </p:notesMasterIdLst>
  <p:sldIdLst>
    <p:sldId id="256" r:id="rId5"/>
    <p:sldId id="257" r:id="rId6"/>
    <p:sldId id="260" r:id="rId7"/>
    <p:sldId id="277" r:id="rId8"/>
    <p:sldId id="276" r:id="rId9"/>
    <p:sldId id="278" r:id="rId10"/>
    <p:sldId id="280" r:id="rId11"/>
    <p:sldId id="281" r:id="rId12"/>
    <p:sldId id="282" r:id="rId13"/>
    <p:sldId id="283" r:id="rId14"/>
    <p:sldId id="284" r:id="rId15"/>
    <p:sldId id="285" r:id="rId16"/>
    <p:sldId id="258" r:id="rId17"/>
    <p:sldId id="264" r:id="rId18"/>
    <p:sldId id="265" r:id="rId19"/>
    <p:sldId id="266" r:id="rId20"/>
    <p:sldId id="259" r:id="rId21"/>
    <p:sldId id="270" r:id="rId22"/>
    <p:sldId id="271" r:id="rId23"/>
    <p:sldId id="272" r:id="rId24"/>
  </p:sldIdLst>
  <p:sldSz cx="12192000" cy="6858000"/>
  <p:notesSz cx="6858000" cy="139065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53330-ACCF-44D3-B01E-4C15BBE0AEA9}" v="10" dt="2020-07-23T20:36:18.197"/>
    <p1510:client id="{7B479A91-311A-408E-B025-9E140ABB6E72}" v="66" dt="2020-07-23T20:28:41.846"/>
    <p1510:client id="{7E9FF1CA-DFED-4423-B67B-71FE8C97B72E}" v="1012" dt="2020-07-23T03:58:30.858"/>
    <p1510:client id="{7F3DC0EA-4F3A-4189-A28E-B0ADE3A0BF7D}" v="3" dt="2020-07-23T00:42:13.198"/>
    <p1510:client id="{B7AFFBF1-965E-4657-AAD6-3311AA1FB77D}" v="35" dt="2020-07-23T20:21:23.263"/>
    <p1510:client id="{C477E039-3E40-4561-B571-153411EB6EF9}" v="1" dt="2020-07-23T20:35:18.345"/>
    <p1510:client id="{D9208E09-A461-4514-99B7-1B632A7127CE}" v="30" dt="2020-07-22T22:04:02.471"/>
    <p1510:client id="{F7C50F9D-A288-4DD6-858A-B8058023C701}" v="304" dt="2020-07-23T20:12:58.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23" autoAdjust="0"/>
  </p:normalViewPr>
  <p:slideViewPr>
    <p:cSldViewPr snapToGrid="0">
      <p:cViewPr varScale="1">
        <p:scale>
          <a:sx n="80" d="100"/>
          <a:sy n="80" d="100"/>
        </p:scale>
        <p:origin x="17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1342C-B0A8-434F-823D-A9458ADEFD3C}" type="datetimeFigureOut">
              <a:rPr lang="en-US"/>
              <a:t>7/23/2020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CD07B-5A62-4824-87DD-F2CE6B7B64D4}" type="slidenum">
              <a:rPr lang="en-US"/>
              <a:t>‹#›</a:t>
            </a:fld>
            <a:endParaRPr lang="en-US"/>
          </a:p>
        </p:txBody>
      </p:sp>
    </p:spTree>
    <p:extLst>
      <p:ext uri="{BB962C8B-B14F-4D97-AF65-F5344CB8AC3E}">
        <p14:creationId xmlns:p14="http://schemas.microsoft.com/office/powerpoint/2010/main" val="763627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urveymonkey.com/stories/SM-ZLKHRX3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Learner content interaction for Module one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Consisted of 5 exponent formulas presented individually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one-minute videos that I made using adobe software.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kept the videos simple with bright colors and trying to follow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Mayer’s principles of multimedia design.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Like the Coherence Principle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Signaling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Redundancy,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video was followed by a quiz designed with the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Behavioral learning theory.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the student </a:t>
            </a:r>
            <a:r>
              <a:rPr lang="en-US" sz="1800" dirty="0">
                <a:effectLst/>
                <a:latin typeface="Calibri" panose="020F0502020204030204" pitchFamily="34" charset="0"/>
                <a:ea typeface="Times New Roman" panose="02020603050405020304" pitchFamily="18" charset="0"/>
                <a:cs typeface="Calibri" panose="020F0502020204030204" pitchFamily="34" charset="0"/>
              </a:rPr>
              <a:t>receives feedback in real time (positive reinforcement or corrective reminder).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ECD07B-5A62-4824-87DD-F2CE6B7B64D4}" type="slidenum">
              <a:rPr lang="en-US" smtClean="0"/>
              <a:t>1</a:t>
            </a:fld>
            <a:endParaRPr lang="en-US"/>
          </a:p>
        </p:txBody>
      </p:sp>
    </p:spTree>
    <p:extLst>
      <p:ext uri="{BB962C8B-B14F-4D97-AF65-F5344CB8AC3E}">
        <p14:creationId xmlns:p14="http://schemas.microsoft.com/office/powerpoint/2010/main" val="414131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decided to send out announcements at the beginning of not only the course, but also at the beginning of each module. We were inspired to do this from our own positive experiences of sitting in classes where this was done, as well as the information included in Ko and Rossen, our textbook that alluded to the fact that announcements are a great introductory technique that assists in establishing rapport with students. We wanted to send out announcements at the beginning and end of modules so that students felt an ongoing instructor presence throughout the course and to reinforce our willingness to assist them if needed. </a:t>
            </a:r>
          </a:p>
        </p:txBody>
      </p:sp>
      <p:sp>
        <p:nvSpPr>
          <p:cNvPr id="4" name="Slide Number Placeholder 3"/>
          <p:cNvSpPr>
            <a:spLocks noGrp="1"/>
          </p:cNvSpPr>
          <p:nvPr>
            <p:ph type="sldNum" sz="quarter" idx="5"/>
          </p:nvPr>
        </p:nvSpPr>
        <p:spPr/>
        <p:txBody>
          <a:bodyPr/>
          <a:lstStyle/>
          <a:p>
            <a:fld id="{BDECD07B-5A62-4824-87DD-F2CE6B7B64D4}" type="slidenum">
              <a:rPr lang="en-US"/>
              <a:t>12</a:t>
            </a:fld>
            <a:endParaRPr lang="en-US"/>
          </a:p>
        </p:txBody>
      </p:sp>
    </p:spTree>
    <p:extLst>
      <p:ext uri="{BB962C8B-B14F-4D97-AF65-F5344CB8AC3E}">
        <p14:creationId xmlns:p14="http://schemas.microsoft.com/office/powerpoint/2010/main" val="585334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Realizing the importance of ending the course well, and providing the students with opportunity for reflection and feedback, we created a "Just for Fun" wrap-up discussion, and an external (SurveyMonkey) course evaluation survey worth extra credit points. However, Module 3 was opened a little late in the course so only two (out of the 6 active students) contributed to the discussion; however, three students completed the evaluation and provided some good feedback (see next slide).</a:t>
            </a:r>
          </a:p>
        </p:txBody>
      </p:sp>
      <p:sp>
        <p:nvSpPr>
          <p:cNvPr id="4" name="Slide Number Placeholder 3"/>
          <p:cNvSpPr>
            <a:spLocks noGrp="1"/>
          </p:cNvSpPr>
          <p:nvPr>
            <p:ph type="sldNum" sz="quarter" idx="5"/>
          </p:nvPr>
        </p:nvSpPr>
        <p:spPr/>
        <p:txBody>
          <a:bodyPr/>
          <a:lstStyle/>
          <a:p>
            <a:fld id="{BDECD07B-5A62-4824-87DD-F2CE6B7B64D4}" type="slidenum">
              <a:rPr lang="en-US"/>
              <a:t>14</a:t>
            </a:fld>
            <a:endParaRPr lang="en-US"/>
          </a:p>
        </p:txBody>
      </p:sp>
    </p:spTree>
    <p:extLst>
      <p:ext uri="{BB962C8B-B14F-4D97-AF65-F5344CB8AC3E}">
        <p14:creationId xmlns:p14="http://schemas.microsoft.com/office/powerpoint/2010/main" val="111722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a:cs typeface="Calibri"/>
              </a:rPr>
              <a:t>Hyperlink the image to the SurveyMonkey results dashboard</a:t>
            </a:r>
          </a:p>
          <a:p>
            <a:pPr lvl="1"/>
            <a:r>
              <a:rPr lang="en-US" b="1">
                <a:hlinkClick r:id="rId3"/>
              </a:rPr>
              <a:t>https://www.surveymonkey.com/stories/SM-ZLKHRX3D/</a:t>
            </a:r>
            <a:r>
              <a:rPr lang="en-US" b="1"/>
              <a:t> </a:t>
            </a:r>
            <a:endParaRPr lang="en-US" b="1">
              <a:cs typeface="Calibri"/>
            </a:endParaRPr>
          </a:p>
          <a:p>
            <a:pPr marL="285750" indent="-285750">
              <a:buFont typeface="Arial"/>
              <a:buChar char="•"/>
            </a:pPr>
            <a:r>
              <a:rPr lang="en-US">
                <a:cs typeface="Calibri"/>
              </a:rPr>
              <a:t>The four students who completed the evaluation rated the course highly, overall.</a:t>
            </a:r>
            <a:endParaRPr lang="en-US"/>
          </a:p>
          <a:p>
            <a:pPr marL="285750" indent="-285750">
              <a:buFont typeface="Arial"/>
              <a:buChar char="•"/>
            </a:pPr>
            <a:r>
              <a:rPr lang="en-US">
                <a:cs typeface="Calibri"/>
              </a:rPr>
              <a:t>Activity Ratings: Most of the activities were enjoyed; two students struggled with the </a:t>
            </a:r>
            <a:r>
              <a:rPr lang="en-US" err="1">
                <a:cs typeface="Calibri"/>
              </a:rPr>
              <a:t>Diigo</a:t>
            </a:r>
            <a:r>
              <a:rPr lang="en-US">
                <a:cs typeface="Calibri"/>
              </a:rPr>
              <a:t> activity, and one had some trouble with the Padlet activity. Interestingly, these were both external activities so that might have some bearing; though, one student commented, "I struggled with the activities that involved more interaction. I think it is more about how I view math than the course. Since there is a clear right answer, I found it hard to talk about answers in the way expected."</a:t>
            </a:r>
          </a:p>
          <a:p>
            <a:pPr marL="285750" indent="-285750">
              <a:buFont typeface="Arial"/>
              <a:buChar char="•"/>
            </a:pPr>
            <a:r>
              <a:rPr lang="en-US">
                <a:cs typeface="Calibri"/>
              </a:rPr>
              <a:t>The suggestion for having a final assessment: This was suggested while we were designing the course</a:t>
            </a: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BDECD07B-5A62-4824-87DD-F2CE6B7B64D4}" type="slidenum">
              <a:rPr lang="en-US"/>
              <a:t>15</a:t>
            </a:fld>
            <a:endParaRPr lang="en-US"/>
          </a:p>
        </p:txBody>
      </p:sp>
    </p:spTree>
    <p:extLst>
      <p:ext uri="{BB962C8B-B14F-4D97-AF65-F5344CB8AC3E}">
        <p14:creationId xmlns:p14="http://schemas.microsoft.com/office/powerpoint/2010/main" val="370522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Designing L-C interaction was initially a challenge in this course – our SME was unable to continue so we had to scramble a little to focus in on manageable and effective content.</a:t>
            </a:r>
          </a:p>
          <a:p>
            <a:pPr marL="285750" indent="-285750">
              <a:buFont typeface="Arial"/>
              <a:buChar char="•"/>
            </a:pPr>
            <a:r>
              <a:rPr lang="en-US">
                <a:cs typeface="Calibri"/>
              </a:rPr>
              <a:t>Another challenge was attempting to embed Articulate activities in the course; SCORM (Sharable Content Object Reference Model) would have enabled playing and grading the pre-assessment quiz within the course. As SCORM was not available in the free version of Canvas, we worked around it by linking the student to Articulate Online and instructing them to return to the Canvas activity and submit a comment stating their name and "I have taken the assessment".</a:t>
            </a:r>
          </a:p>
          <a:p>
            <a:pPr marL="285750" indent="-285750">
              <a:buFont typeface="Arial"/>
              <a:buChar char="•"/>
            </a:pPr>
            <a:r>
              <a:rPr lang="en-US">
                <a:cs typeface="Calibri"/>
              </a:rPr>
              <a:t>The </a:t>
            </a:r>
            <a:r>
              <a:rPr lang="en-US" err="1">
                <a:cs typeface="Calibri"/>
              </a:rPr>
              <a:t>Diigo</a:t>
            </a:r>
            <a:r>
              <a:rPr lang="en-US">
                <a:cs typeface="Calibri"/>
              </a:rPr>
              <a:t> activity was suggested by the Ko &amp; </a:t>
            </a:r>
            <a:r>
              <a:rPr lang="en-US" err="1">
                <a:cs typeface="Calibri"/>
              </a:rPr>
              <a:t>Rossen</a:t>
            </a:r>
            <a:r>
              <a:rPr lang="en-US">
                <a:cs typeface="Calibri"/>
              </a:rPr>
              <a:t> textbook. (2017, pp. 72-73)</a:t>
            </a:r>
          </a:p>
          <a:p>
            <a:endParaRPr lang="en-US"/>
          </a:p>
        </p:txBody>
      </p:sp>
      <p:sp>
        <p:nvSpPr>
          <p:cNvPr id="4" name="Slide Number Placeholder 3"/>
          <p:cNvSpPr>
            <a:spLocks noGrp="1"/>
          </p:cNvSpPr>
          <p:nvPr>
            <p:ph type="sldNum" sz="quarter" idx="5"/>
          </p:nvPr>
        </p:nvSpPr>
        <p:spPr/>
        <p:txBody>
          <a:bodyPr/>
          <a:lstStyle/>
          <a:p>
            <a:fld id="{BDECD07B-5A62-4824-87DD-F2CE6B7B64D4}" type="slidenum">
              <a:rPr lang="en-US" smtClean="0"/>
              <a:t>4</a:t>
            </a:fld>
            <a:endParaRPr lang="en-US"/>
          </a:p>
        </p:txBody>
      </p:sp>
    </p:spTree>
    <p:extLst>
      <p:ext uri="{BB962C8B-B14F-4D97-AF65-F5344CB8AC3E}">
        <p14:creationId xmlns:p14="http://schemas.microsoft.com/office/powerpoint/2010/main" val="346898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Learner content interaction for Module one consisted of 5 exponent formulas presented individually with one-minute videos that I made using adobe software.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kept the videos simple with bright colors and trying to follow Mayer’s principles of multimedia design, like the Coherence Principle, Signaling, Redundancy, and other concepts that we learned in this class.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video was followed by a quiz designed with the Behavioral learning theory in mind. Here the student </a:t>
            </a:r>
            <a:r>
              <a:rPr lang="en-US" sz="1800" dirty="0">
                <a:effectLst/>
                <a:latin typeface="Calibri" panose="020F0502020204030204" pitchFamily="34" charset="0"/>
                <a:ea typeface="Times New Roman" panose="02020603050405020304" pitchFamily="18" charset="0"/>
                <a:cs typeface="Calibri" panose="020F0502020204030204" pitchFamily="34" charset="0"/>
              </a:rPr>
              <a:t>receives feedback in real time (positive reinforcement or a corrective reminder).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ECD07B-5A62-4824-87DD-F2CE6B7B64D4}" type="slidenum">
              <a:rPr lang="en-US" smtClean="0"/>
              <a:t>5</a:t>
            </a:fld>
            <a:endParaRPr lang="en-US"/>
          </a:p>
        </p:txBody>
      </p:sp>
    </p:spTree>
    <p:extLst>
      <p:ext uri="{BB962C8B-B14F-4D97-AF65-F5344CB8AC3E}">
        <p14:creationId xmlns:p14="http://schemas.microsoft.com/office/powerpoint/2010/main" val="258678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consider the L-L elements of the course were very successful. Our students were actively interacting in discussions (though this tapered off towards the end of the course, as did other activities). There was also L-L interaction in the </a:t>
            </a:r>
            <a:r>
              <a:rPr lang="en-US" err="1">
                <a:cs typeface="Calibri"/>
              </a:rPr>
              <a:t>Diigo</a:t>
            </a:r>
            <a:r>
              <a:rPr lang="en-US">
                <a:cs typeface="Calibri"/>
              </a:rPr>
              <a:t> and Padlet external activities.</a:t>
            </a:r>
          </a:p>
          <a:p>
            <a:endParaRPr lang="en-US">
              <a:cs typeface="Calibri"/>
            </a:endParaRPr>
          </a:p>
          <a:p>
            <a:r>
              <a:rPr lang="en-US"/>
              <a:t>Mention Mayer’s Design principles. Specifically principles such as  </a:t>
            </a:r>
            <a:endParaRPr lang="en-US">
              <a:cs typeface="Calibri"/>
            </a:endParaRPr>
          </a:p>
          <a:p>
            <a:pPr marL="171450" indent="-171450">
              <a:buFont typeface="Arial"/>
              <a:buChar char="•"/>
            </a:pPr>
            <a:r>
              <a:rPr lang="en-US" u="sng"/>
              <a:t>Pre-training </a:t>
            </a:r>
            <a:r>
              <a:rPr lang="en-US"/>
              <a:t>Present characteristics of key concepts before lesson</a:t>
            </a:r>
          </a:p>
          <a:p>
            <a:pPr marL="171450" indent="-171450">
              <a:buFont typeface="Arial"/>
              <a:buChar char="•"/>
            </a:pPr>
            <a:r>
              <a:rPr lang="en-US" u="sng"/>
              <a:t>Temporal contiguity</a:t>
            </a:r>
            <a:r>
              <a:rPr lang="en-US"/>
              <a:t> Present spoken words at same  time as corresponding graphics</a:t>
            </a:r>
            <a:endParaRPr lang="en-US">
              <a:cs typeface="Calibri"/>
            </a:endParaRPr>
          </a:p>
          <a:p>
            <a:pPr marL="171450" indent="-171450">
              <a:buFont typeface="Arial"/>
              <a:buChar char="•"/>
            </a:pPr>
            <a:r>
              <a:rPr lang="en-US"/>
              <a:t>Personalization - Put words in conversational style rather than formal style</a:t>
            </a:r>
            <a:endParaRPr lang="en-US">
              <a:cs typeface="Calibri"/>
            </a:endParaRPr>
          </a:p>
          <a:p>
            <a:br>
              <a:rPr lang="en-US">
                <a:cs typeface="+mn-lt"/>
              </a:rPr>
            </a:br>
            <a:r>
              <a:rPr lang="en-US"/>
              <a:t>We also provided a reading selection to cater to different learning preferences of visual and auditory with the video and also a reading to cater to those with that preference. </a:t>
            </a:r>
            <a:endParaRPr lang="en-US">
              <a:cs typeface="Calibri" panose="020F0502020204030204"/>
            </a:endParaRPr>
          </a:p>
          <a:p>
            <a:br>
              <a:rPr lang="en-US"/>
            </a:br>
            <a:endParaRPr lang="en-US"/>
          </a:p>
          <a:p>
            <a:endParaRPr lang="en-US">
              <a:cs typeface="Calibri"/>
            </a:endParaRPr>
          </a:p>
        </p:txBody>
      </p:sp>
      <p:sp>
        <p:nvSpPr>
          <p:cNvPr id="4" name="Slide Number Placeholder 3"/>
          <p:cNvSpPr>
            <a:spLocks noGrp="1"/>
          </p:cNvSpPr>
          <p:nvPr>
            <p:ph type="sldNum" sz="quarter" idx="5"/>
          </p:nvPr>
        </p:nvSpPr>
        <p:spPr/>
        <p:txBody>
          <a:bodyPr/>
          <a:lstStyle/>
          <a:p>
            <a:fld id="{BDECD07B-5A62-4824-87DD-F2CE6B7B64D4}" type="slidenum">
              <a:rPr lang="en-US" smtClean="0"/>
              <a:t>6</a:t>
            </a:fld>
            <a:endParaRPr lang="en-US"/>
          </a:p>
        </p:txBody>
      </p:sp>
    </p:spTree>
    <p:extLst>
      <p:ext uri="{BB962C8B-B14F-4D97-AF65-F5344CB8AC3E}">
        <p14:creationId xmlns:p14="http://schemas.microsoft.com/office/powerpoint/2010/main" val="91972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Reflection discussion – learners were able to reflect and discuss together how the activity had gone.</a:t>
            </a:r>
          </a:p>
          <a:p>
            <a:pPr marL="285750" indent="-285750">
              <a:buFont typeface="Arial"/>
              <a:buChar char="•"/>
            </a:pPr>
            <a:r>
              <a:rPr lang="en-US">
                <a:cs typeface="Calibri"/>
              </a:rPr>
              <a:t>This also provided opportunity for the instructor to get some early feedback/insight into how the students were feeling about this particular activity. (p. 198)</a:t>
            </a:r>
          </a:p>
        </p:txBody>
      </p:sp>
      <p:sp>
        <p:nvSpPr>
          <p:cNvPr id="4" name="Slide Number Placeholder 3"/>
          <p:cNvSpPr>
            <a:spLocks noGrp="1"/>
          </p:cNvSpPr>
          <p:nvPr>
            <p:ph type="sldNum" sz="quarter" idx="5"/>
          </p:nvPr>
        </p:nvSpPr>
        <p:spPr/>
        <p:txBody>
          <a:bodyPr/>
          <a:lstStyle/>
          <a:p>
            <a:fld id="{BDECD07B-5A62-4824-87DD-F2CE6B7B64D4}" type="slidenum">
              <a:rPr lang="en-US"/>
              <a:t>7</a:t>
            </a:fld>
            <a:endParaRPr lang="en-US"/>
          </a:p>
        </p:txBody>
      </p:sp>
    </p:spTree>
    <p:extLst>
      <p:ext uri="{BB962C8B-B14F-4D97-AF65-F5344CB8AC3E}">
        <p14:creationId xmlns:p14="http://schemas.microsoft.com/office/powerpoint/2010/main" val="2039073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ECD07B-5A62-4824-87DD-F2CE6B7B64D4}" type="slidenum">
              <a:rPr lang="en-US" smtClean="0"/>
              <a:t>8</a:t>
            </a:fld>
            <a:endParaRPr lang="en-US"/>
          </a:p>
        </p:txBody>
      </p:sp>
    </p:spTree>
    <p:extLst>
      <p:ext uri="{BB962C8B-B14F-4D97-AF65-F5344CB8AC3E}">
        <p14:creationId xmlns:p14="http://schemas.microsoft.com/office/powerpoint/2010/main" val="1414764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the reasoning behind the selection of the learner content activities for module two stems from the section in Ko and Rossen Chapter 10 that addressed some issues that students face with learning style and online communication. Some of the points that I took away from this were that instructors, as well as students should be encouraged to record audio and/or video into courses to make the experience more personal, but that it is important for students to be well equipped with the proper tools to be able to do this if they are expected to do it. I decided to infuse into one of my activities an opportunity for students to record their answer so that classmates could listen to their explanation of how they solved the problems, and in order to ensure that they were well prepared I provided a screencast to model for them how this was done. All students who completed the activity were able to successfully record their audio, so I feel confident in saying that this was a success. </a:t>
            </a:r>
          </a:p>
          <a:p>
            <a:br>
              <a:rPr lang="en-US"/>
            </a:br>
            <a:endParaRPr lang="en-US"/>
          </a:p>
        </p:txBody>
      </p:sp>
      <p:sp>
        <p:nvSpPr>
          <p:cNvPr id="4" name="Slide Number Placeholder 3"/>
          <p:cNvSpPr>
            <a:spLocks noGrp="1"/>
          </p:cNvSpPr>
          <p:nvPr>
            <p:ph type="sldNum" sz="quarter" idx="5"/>
          </p:nvPr>
        </p:nvSpPr>
        <p:spPr/>
        <p:txBody>
          <a:bodyPr/>
          <a:lstStyle/>
          <a:p>
            <a:fld id="{BDECD07B-5A62-4824-87DD-F2CE6B7B64D4}" type="slidenum">
              <a:rPr lang="en-US"/>
              <a:t>9</a:t>
            </a:fld>
            <a:endParaRPr lang="en-US"/>
          </a:p>
        </p:txBody>
      </p:sp>
    </p:spTree>
    <p:extLst>
      <p:ext uri="{BB962C8B-B14F-4D97-AF65-F5344CB8AC3E}">
        <p14:creationId xmlns:p14="http://schemas.microsoft.com/office/powerpoint/2010/main" val="72920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As well as sending course announcements through Canvas, we were all available to students via email, and responded with assistance as needed.</a:t>
            </a:r>
          </a:p>
          <a:p>
            <a:pPr marL="285750" indent="-285750">
              <a:buFont typeface="Arial,Sans-Serif"/>
              <a:buChar char="•"/>
            </a:pPr>
            <a:r>
              <a:rPr lang="en-US"/>
              <a:t>We provided feedback through comments when grading.</a:t>
            </a:r>
          </a:p>
          <a:p>
            <a:pPr marL="285750" indent="-285750">
              <a:buFont typeface="Arial,Sans-Serif"/>
              <a:buChar char="•"/>
            </a:pPr>
            <a:r>
              <a:rPr lang="en-US"/>
              <a:t>We worked on making the activity instructions clear.</a:t>
            </a:r>
          </a:p>
          <a:p>
            <a:pPr marL="285750" indent="-285750">
              <a:buFont typeface="Arial,Sans-Serif"/>
              <a:buChar char="•"/>
            </a:pPr>
            <a:r>
              <a:rPr lang="en-US"/>
              <a:t>End of course evaluation:</a:t>
            </a:r>
          </a:p>
          <a:p>
            <a:pPr marL="742950" lvl="1" indent="-285750">
              <a:buFont typeface="Arial,Sans-Serif"/>
              <a:buChar char="•"/>
            </a:pPr>
            <a:r>
              <a:rPr lang="en-US"/>
              <a:t>Instructors were rated Extremely Helpful (2) and Very Helpful (1)</a:t>
            </a:r>
          </a:p>
          <a:p>
            <a:pPr marL="742950" lvl="1" indent="-285750">
              <a:buFont typeface="Arial,Sans-Serif"/>
              <a:buChar char="•"/>
            </a:pPr>
            <a:r>
              <a:rPr lang="en-US"/>
              <a:t>Did the instructors communicate and provide enough feedback? </a:t>
            </a:r>
          </a:p>
          <a:p>
            <a:pPr marL="1200150" lvl="2" indent="-285750">
              <a:buFont typeface="Arial,Sans-Serif"/>
              <a:buChar char="•"/>
            </a:pPr>
            <a:r>
              <a:rPr lang="en-US"/>
              <a:t>Yes (2)</a:t>
            </a:r>
          </a:p>
          <a:p>
            <a:pPr marL="1200150" lvl="2" indent="-285750">
              <a:buFont typeface="Arial,Sans-Serif"/>
              <a:buChar char="•"/>
            </a:pPr>
            <a:r>
              <a:rPr lang="en-US"/>
              <a:t>Other (1) - "The feedback did not seem specific to my actual work. Also, some of it took a while."</a:t>
            </a:r>
          </a:p>
          <a:p>
            <a:pPr lvl="1" indent="-285750">
              <a:buFont typeface="Arial,Sans-Serif"/>
              <a:buChar char="•"/>
            </a:pPr>
            <a:r>
              <a:rPr lang="en-US"/>
              <a:t>So, we have room for improvement when providing feedback through the grading.</a:t>
            </a:r>
          </a:p>
        </p:txBody>
      </p:sp>
      <p:sp>
        <p:nvSpPr>
          <p:cNvPr id="4" name="Slide Number Placeholder 3"/>
          <p:cNvSpPr>
            <a:spLocks noGrp="1"/>
          </p:cNvSpPr>
          <p:nvPr>
            <p:ph type="sldNum" sz="quarter" idx="5"/>
          </p:nvPr>
        </p:nvSpPr>
        <p:spPr/>
        <p:txBody>
          <a:bodyPr/>
          <a:lstStyle/>
          <a:p>
            <a:fld id="{BDECD07B-5A62-4824-87DD-F2CE6B7B64D4}" type="slidenum">
              <a:rPr lang="en-US"/>
              <a:t>10</a:t>
            </a:fld>
            <a:endParaRPr lang="en-US"/>
          </a:p>
        </p:txBody>
      </p:sp>
    </p:spTree>
    <p:extLst>
      <p:ext uri="{BB962C8B-B14F-4D97-AF65-F5344CB8AC3E}">
        <p14:creationId xmlns:p14="http://schemas.microsoft.com/office/powerpoint/2010/main" val="285943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2D3B45"/>
                </a:solidFill>
                <a:effectLst/>
                <a:latin typeface="Lato" panose="020F0502020204030203" pitchFamily="34" charset="0"/>
                <a:ea typeface="Calibri" panose="020F0502020204030204" pitchFamily="34" charset="0"/>
                <a:cs typeface="Times New Roman" panose="02020603050405020304" pitchFamily="18" charset="0"/>
              </a:rPr>
              <a:t>Boettcher &amp; Conrad (2016), suggests that providing timely feedback encourages cognitive growth, students are eager to get timely feedback</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it </a:t>
            </a:r>
            <a:r>
              <a:rPr lang="en-US" sz="1200" dirty="0">
                <a:solidFill>
                  <a:srgbClr val="2D3B45"/>
                </a:solidFill>
                <a:effectLst/>
                <a:latin typeface="Lato" panose="020F0502020204030203" pitchFamily="34" charset="0"/>
                <a:ea typeface="Calibri" panose="020F0502020204030204" pitchFamily="34" charset="0"/>
                <a:cs typeface="Times New Roman" panose="02020603050405020304" pitchFamily="18" charset="0"/>
              </a:rPr>
              <a:t>helps them to incorporate corrections/feedback as well as calm their nerves about how they are doing in the course.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ECD07B-5A62-4824-87DD-F2CE6B7B64D4}" type="slidenum">
              <a:rPr lang="en-US" smtClean="0"/>
              <a:t>11</a:t>
            </a:fld>
            <a:endParaRPr lang="en-US"/>
          </a:p>
        </p:txBody>
      </p:sp>
    </p:spTree>
    <p:extLst>
      <p:ext uri="{BB962C8B-B14F-4D97-AF65-F5344CB8AC3E}">
        <p14:creationId xmlns:p14="http://schemas.microsoft.com/office/powerpoint/2010/main" val="1321265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7/23/2020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7/23/2020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7/23/2020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7/23/2020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7/23/2020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7/23/2020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7/23/2020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7/23/2020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7/23/2020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7/23/2020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7/23/2020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7/23/2020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7/23/2020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7/23/2020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7/23/2020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7.jpeg"/><Relationship Id="rId5" Type="http://schemas.openxmlformats.org/officeDocument/2006/relationships/hyperlink" Target="https://www.surveymonkey.com/results/SM-8RKQ98MG7/" TargetMode="Externa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0FDBD26-2C33-4A5E-994A-C81F12642A8B}"/>
              </a:ext>
            </a:extLst>
          </p:cNvPr>
          <p:cNvSpPr>
            <a:spLocks noGrp="1"/>
          </p:cNvSpPr>
          <p:nvPr>
            <p:ph type="ctrTitle"/>
          </p:nvPr>
        </p:nvSpPr>
        <p:spPr>
          <a:xfrm>
            <a:off x="5619566" y="1241266"/>
            <a:ext cx="5923506" cy="3153753"/>
          </a:xfrm>
        </p:spPr>
        <p:txBody>
          <a:bodyPr>
            <a:normAutofit/>
          </a:bodyPr>
          <a:lstStyle/>
          <a:p>
            <a:r>
              <a:rPr lang="en-US" sz="5000">
                <a:solidFill>
                  <a:srgbClr val="EBEBEB"/>
                </a:solidFill>
              </a:rPr>
              <a:t>Introduction to </a:t>
            </a:r>
            <a:br>
              <a:rPr lang="en-US" sz="5000">
                <a:solidFill>
                  <a:srgbClr val="EBEBEB"/>
                </a:solidFill>
              </a:rPr>
            </a:br>
            <a:r>
              <a:rPr lang="en-US" sz="5000" b="1">
                <a:solidFill>
                  <a:srgbClr val="EBEBEB"/>
                </a:solidFill>
              </a:rPr>
              <a:t>Exponent Rules </a:t>
            </a:r>
            <a:br>
              <a:rPr lang="en-US" sz="5000" b="1">
                <a:solidFill>
                  <a:srgbClr val="EBEBEB"/>
                </a:solidFill>
              </a:rPr>
            </a:br>
            <a:r>
              <a:rPr lang="en-US" sz="5000" b="1">
                <a:solidFill>
                  <a:srgbClr val="EBEBEB"/>
                </a:solidFill>
              </a:rPr>
              <a:t>and Functions</a:t>
            </a:r>
          </a:p>
        </p:txBody>
      </p:sp>
      <p:sp>
        <p:nvSpPr>
          <p:cNvPr id="3" name="Subtitle 2">
            <a:extLst>
              <a:ext uri="{FF2B5EF4-FFF2-40B4-BE49-F238E27FC236}">
                <a16:creationId xmlns:a16="http://schemas.microsoft.com/office/drawing/2014/main" id="{D6FDD5B5-919C-4454-AD76-DF52BB84C6C8}"/>
              </a:ext>
            </a:extLst>
          </p:cNvPr>
          <p:cNvSpPr>
            <a:spLocks noGrp="1"/>
          </p:cNvSpPr>
          <p:nvPr>
            <p:ph type="subTitle" idx="1"/>
          </p:nvPr>
        </p:nvSpPr>
        <p:spPr>
          <a:xfrm>
            <a:off x="5752730" y="4591665"/>
            <a:ext cx="5191785" cy="1622322"/>
          </a:xfrm>
        </p:spPr>
        <p:txBody>
          <a:bodyPr>
            <a:normAutofit/>
          </a:bodyPr>
          <a:lstStyle/>
          <a:p>
            <a:r>
              <a:rPr lang="en-US">
                <a:solidFill>
                  <a:srgbClr val="92D050"/>
                </a:solidFill>
              </a:rPr>
              <a:t>Annette Robinson</a:t>
            </a:r>
          </a:p>
          <a:p>
            <a:r>
              <a:rPr lang="en-US">
                <a:solidFill>
                  <a:srgbClr val="92D050"/>
                </a:solidFill>
              </a:rPr>
              <a:t>Cassie </a:t>
            </a:r>
            <a:r>
              <a:rPr lang="en-US" err="1">
                <a:solidFill>
                  <a:srgbClr val="92D050"/>
                </a:solidFill>
              </a:rPr>
              <a:t>Mcfarland</a:t>
            </a:r>
            <a:r>
              <a:rPr lang="en-US">
                <a:solidFill>
                  <a:srgbClr val="92D050"/>
                </a:solidFill>
              </a:rPr>
              <a:t> </a:t>
            </a:r>
          </a:p>
          <a:p>
            <a:r>
              <a:rPr lang="en-US">
                <a:solidFill>
                  <a:srgbClr val="92D050"/>
                </a:solidFill>
              </a:rPr>
              <a:t>Jose Arriola</a:t>
            </a:r>
          </a:p>
        </p:txBody>
      </p:sp>
      <p:sp>
        <p:nvSpPr>
          <p:cNvPr id="20" name="Rectangle 19">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descr="A close up of a logo&#10;&#10;Description automatically generated">
            <a:extLst>
              <a:ext uri="{FF2B5EF4-FFF2-40B4-BE49-F238E27FC236}">
                <a16:creationId xmlns:a16="http://schemas.microsoft.com/office/drawing/2014/main" id="{7CEED559-4800-407F-9A6D-5941F8642802}"/>
              </a:ext>
            </a:extLst>
          </p:cNvPr>
          <p:cNvPicPr>
            <a:picLocks noChangeAspect="1"/>
          </p:cNvPicPr>
          <p:nvPr/>
        </p:nvPicPr>
        <p:blipFill>
          <a:blip r:embed="rId4"/>
          <a:stretch>
            <a:fillRect/>
          </a:stretch>
        </p:blipFill>
        <p:spPr>
          <a:xfrm>
            <a:off x="775446" y="2726626"/>
            <a:ext cx="3893413" cy="3657759"/>
          </a:xfrm>
          <a:prstGeom prst="roundRect">
            <a:avLst>
              <a:gd name="adj" fmla="val 1858"/>
            </a:avLst>
          </a:prstGeom>
          <a:effectLst/>
        </p:spPr>
      </p:pic>
    </p:spTree>
    <p:custDataLst>
      <p:tags r:id="rId1"/>
    </p:custDataLst>
    <p:extLst>
      <p:ext uri="{BB962C8B-B14F-4D97-AF65-F5344CB8AC3E}">
        <p14:creationId xmlns:p14="http://schemas.microsoft.com/office/powerpoint/2010/main" val="12640620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D997712-72A2-40EA-9F21-030B435E80B2}"/>
              </a:ext>
            </a:extLst>
          </p:cNvPr>
          <p:cNvSpPr>
            <a:spLocks noGrp="1"/>
          </p:cNvSpPr>
          <p:nvPr>
            <p:ph type="title"/>
          </p:nvPr>
        </p:nvSpPr>
        <p:spPr>
          <a:xfrm>
            <a:off x="8414563" y="676948"/>
            <a:ext cx="3385501" cy="1382761"/>
          </a:xfrm>
        </p:spPr>
        <p:txBody>
          <a:bodyPr vert="horz" lIns="91440" tIns="45720" rIns="91440" bIns="45720" rtlCol="0" anchor="b">
            <a:normAutofit fontScale="90000"/>
          </a:bodyPr>
          <a:lstStyle/>
          <a:p>
            <a:pPr>
              <a:lnSpc>
                <a:spcPct val="90000"/>
              </a:lnSpc>
            </a:pPr>
            <a:r>
              <a:rPr lang="en-US" sz="3200">
                <a:solidFill>
                  <a:srgbClr val="EBEBEB"/>
                </a:solidFill>
              </a:rPr>
              <a:t>Learner-Instructor</a:t>
            </a:r>
            <a:r>
              <a:rPr lang="en-US" sz="3200" b="0" i="0" kern="1200">
                <a:solidFill>
                  <a:srgbClr val="EBEBEB"/>
                </a:solidFill>
                <a:latin typeface="+mj-lt"/>
                <a:ea typeface="+mj-ea"/>
                <a:cs typeface="+mj-cs"/>
              </a:rPr>
              <a:t> Interaction (</a:t>
            </a:r>
            <a:r>
              <a:rPr lang="en-US" sz="3200">
                <a:solidFill>
                  <a:srgbClr val="EBEBEB"/>
                </a:solidFill>
              </a:rPr>
              <a:t>L-I</a:t>
            </a:r>
            <a:r>
              <a:rPr lang="en-US" sz="3200" b="0" i="0" kern="1200">
                <a:solidFill>
                  <a:srgbClr val="EBEBEB"/>
                </a:solidFill>
                <a:latin typeface="+mj-lt"/>
                <a:ea typeface="+mj-ea"/>
                <a:cs typeface="+mj-cs"/>
              </a:rPr>
              <a:t>)</a:t>
            </a:r>
          </a:p>
        </p:txBody>
      </p:sp>
      <p:grpSp>
        <p:nvGrpSpPr>
          <p:cNvPr id="18" name="Group 1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9" name="Rectangle 1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ext Placeholder 3">
            <a:extLst>
              <a:ext uri="{FF2B5EF4-FFF2-40B4-BE49-F238E27FC236}">
                <a16:creationId xmlns:a16="http://schemas.microsoft.com/office/drawing/2014/main" id="{F56B81EC-671E-47C1-848D-BE9A2F3AE476}"/>
              </a:ext>
            </a:extLst>
          </p:cNvPr>
          <p:cNvSpPr>
            <a:spLocks noGrp="1"/>
          </p:cNvSpPr>
          <p:nvPr>
            <p:ph type="body" sz="half" idx="2"/>
          </p:nvPr>
        </p:nvSpPr>
        <p:spPr>
          <a:xfrm>
            <a:off x="8408636" y="2660860"/>
            <a:ext cx="3279551" cy="3513825"/>
          </a:xfrm>
        </p:spPr>
        <p:txBody>
          <a:bodyPr vert="horz" lIns="91440" tIns="45720" rIns="91440" bIns="45720" rtlCol="0" anchor="t">
            <a:normAutofit lnSpcReduction="10000"/>
          </a:bodyPr>
          <a:lstStyle/>
          <a:p>
            <a:pPr marL="285750" indent="-285750">
              <a:buFont typeface="Wingdings,Sans-Serif" charset="2"/>
              <a:buChar char="Ø"/>
            </a:pPr>
            <a:r>
              <a:rPr lang="en-US" b="1">
                <a:solidFill>
                  <a:schemeClr val="bg1"/>
                </a:solidFill>
                <a:ea typeface="+mn-lt"/>
                <a:cs typeface="+mn-lt"/>
              </a:rPr>
              <a:t>Instructor Introductions, Course Overview and Syllabus, Course Objectives</a:t>
            </a:r>
            <a:r>
              <a:rPr lang="en-US">
                <a:solidFill>
                  <a:schemeClr val="bg1"/>
                </a:solidFill>
                <a:ea typeface="+mn-lt"/>
                <a:cs typeface="+mn-lt"/>
              </a:rPr>
              <a:t>, A</a:t>
            </a:r>
            <a:r>
              <a:rPr lang="en-US" b="1">
                <a:solidFill>
                  <a:schemeClr val="bg1"/>
                </a:solidFill>
                <a:ea typeface="+mn-lt"/>
                <a:cs typeface="+mn-lt"/>
              </a:rPr>
              <a:t>ssignments and Activities</a:t>
            </a:r>
            <a:r>
              <a:rPr lang="en-US" sz="1400">
                <a:solidFill>
                  <a:schemeClr val="bg1"/>
                </a:solidFill>
                <a:ea typeface="+mn-lt"/>
                <a:cs typeface="+mn-lt"/>
              </a:rPr>
              <a:t>,</a:t>
            </a:r>
            <a:r>
              <a:rPr lang="en-US">
                <a:solidFill>
                  <a:schemeClr val="bg1"/>
                </a:solidFill>
                <a:ea typeface="+mn-lt"/>
                <a:cs typeface="+mn-lt"/>
              </a:rPr>
              <a:t> G</a:t>
            </a:r>
            <a:r>
              <a:rPr lang="en-US" b="1">
                <a:solidFill>
                  <a:schemeClr val="bg1"/>
                </a:solidFill>
                <a:ea typeface="+mn-lt"/>
                <a:cs typeface="+mn-lt"/>
              </a:rPr>
              <a:t>rading Policies</a:t>
            </a:r>
            <a:r>
              <a:rPr lang="en-US">
                <a:solidFill>
                  <a:schemeClr val="bg1"/>
                </a:solidFill>
                <a:ea typeface="+mn-lt"/>
                <a:cs typeface="+mn-lt"/>
              </a:rPr>
              <a:t>, S</a:t>
            </a:r>
            <a:r>
              <a:rPr lang="en-US" b="1">
                <a:solidFill>
                  <a:schemeClr val="bg1"/>
                </a:solidFill>
                <a:ea typeface="+mn-lt"/>
                <a:cs typeface="+mn-lt"/>
              </a:rPr>
              <a:t>tudent Support</a:t>
            </a:r>
            <a:r>
              <a:rPr lang="en-US">
                <a:solidFill>
                  <a:schemeClr val="bg1"/>
                </a:solidFill>
                <a:ea typeface="+mn-lt"/>
                <a:cs typeface="+mn-lt"/>
              </a:rPr>
              <a:t>, R</a:t>
            </a:r>
            <a:r>
              <a:rPr lang="en-US" b="1">
                <a:solidFill>
                  <a:schemeClr val="bg1"/>
                </a:solidFill>
                <a:ea typeface="+mn-lt"/>
                <a:cs typeface="+mn-lt"/>
              </a:rPr>
              <a:t>esources, etc.</a:t>
            </a:r>
            <a:r>
              <a:rPr lang="en-US">
                <a:solidFill>
                  <a:schemeClr val="bg1"/>
                </a:solidFill>
                <a:ea typeface="+mn-lt"/>
                <a:cs typeface="+mn-lt"/>
              </a:rPr>
              <a:t> (Ko &amp; Rossen, 2017, pp. 111-137; QM Higher Education Rubric))</a:t>
            </a:r>
          </a:p>
          <a:p>
            <a:pPr marL="285750" indent="-285750">
              <a:buFont typeface="Wingdings,Sans-Serif" charset="2"/>
              <a:buChar char="Ø"/>
            </a:pPr>
            <a:r>
              <a:rPr lang="en-US" b="1">
                <a:solidFill>
                  <a:schemeClr val="bg1"/>
                </a:solidFill>
                <a:ea typeface="+mn-lt"/>
                <a:cs typeface="+mn-lt"/>
              </a:rPr>
              <a:t>Grading rubrics </a:t>
            </a:r>
            <a:r>
              <a:rPr lang="en-US">
                <a:solidFill>
                  <a:schemeClr val="bg1"/>
                </a:solidFill>
                <a:ea typeface="+mn-lt"/>
                <a:cs typeface="+mn-lt"/>
              </a:rPr>
              <a:t>were provided for the Intro</a:t>
            </a:r>
            <a:r>
              <a:rPr lang="en-US" sz="1400">
                <a:solidFill>
                  <a:schemeClr val="bg1"/>
                </a:solidFill>
                <a:ea typeface="+mn-lt"/>
                <a:cs typeface="+mn-lt"/>
              </a:rPr>
              <a:t> discussion </a:t>
            </a:r>
            <a:r>
              <a:rPr lang="en-US">
                <a:solidFill>
                  <a:schemeClr val="bg1"/>
                </a:solidFill>
                <a:ea typeface="+mn-lt"/>
                <a:cs typeface="+mn-lt"/>
              </a:rPr>
              <a:t>and the social bookmarking </a:t>
            </a:r>
            <a:r>
              <a:rPr lang="en-US" sz="1400">
                <a:solidFill>
                  <a:schemeClr val="bg1"/>
                </a:solidFill>
                <a:ea typeface="+mn-lt"/>
                <a:cs typeface="+mn-lt"/>
              </a:rPr>
              <a:t>activity</a:t>
            </a:r>
            <a:r>
              <a:rPr lang="en-US">
                <a:solidFill>
                  <a:schemeClr val="bg1"/>
                </a:solidFill>
                <a:ea typeface="+mn-lt"/>
                <a:cs typeface="+mn-lt"/>
              </a:rPr>
              <a:t>, to assist</a:t>
            </a:r>
            <a:r>
              <a:rPr lang="en-US" sz="1400">
                <a:solidFill>
                  <a:schemeClr val="bg1"/>
                </a:solidFill>
                <a:ea typeface="+mn-lt"/>
                <a:cs typeface="+mn-lt"/>
              </a:rPr>
              <a:t> the </a:t>
            </a:r>
            <a:r>
              <a:rPr lang="en-US">
                <a:solidFill>
                  <a:schemeClr val="bg1"/>
                </a:solidFill>
                <a:ea typeface="+mn-lt"/>
                <a:cs typeface="+mn-lt"/>
              </a:rPr>
              <a:t>students in </a:t>
            </a:r>
            <a:r>
              <a:rPr lang="en-US" b="1">
                <a:solidFill>
                  <a:schemeClr val="bg1"/>
                </a:solidFill>
                <a:ea typeface="+mn-lt"/>
                <a:cs typeface="+mn-lt"/>
              </a:rPr>
              <a:t>self-assessment</a:t>
            </a:r>
            <a:r>
              <a:rPr lang="en-US" sz="1400" b="1">
                <a:solidFill>
                  <a:schemeClr val="bg1"/>
                </a:solidFill>
                <a:ea typeface="+mn-lt"/>
                <a:cs typeface="+mn-lt"/>
              </a:rPr>
              <a:t>.</a:t>
            </a:r>
            <a:r>
              <a:rPr lang="en-US" sz="1400">
                <a:solidFill>
                  <a:schemeClr val="bg1"/>
                </a:solidFill>
                <a:ea typeface="+mn-lt"/>
                <a:cs typeface="+mn-lt"/>
              </a:rPr>
              <a:t> </a:t>
            </a:r>
            <a:r>
              <a:rPr lang="en-US">
                <a:solidFill>
                  <a:schemeClr val="bg1"/>
                </a:solidFill>
                <a:ea typeface="+mn-lt"/>
                <a:cs typeface="+mn-lt"/>
              </a:rPr>
              <a:t>(Boettcher &amp; Conrad, 2016, p. 245)</a:t>
            </a:r>
          </a:p>
          <a:p>
            <a:pPr marL="285750" indent="-285750">
              <a:buFont typeface="Wingdings,Sans-Serif" charset="2"/>
              <a:buChar char="Ø"/>
            </a:pPr>
            <a:r>
              <a:rPr lang="en-US">
                <a:solidFill>
                  <a:schemeClr val="bg1"/>
                </a:solidFill>
                <a:ea typeface="+mn-lt"/>
                <a:cs typeface="+mn-lt"/>
              </a:rPr>
              <a:t>A </a:t>
            </a:r>
            <a:r>
              <a:rPr lang="en-US" b="1">
                <a:solidFill>
                  <a:schemeClr val="bg1"/>
                </a:solidFill>
                <a:ea typeface="+mn-lt"/>
                <a:cs typeface="+mn-lt"/>
              </a:rPr>
              <a:t>Welcome Announcement </a:t>
            </a:r>
            <a:r>
              <a:rPr lang="en-US">
                <a:solidFill>
                  <a:schemeClr val="bg1"/>
                </a:solidFill>
                <a:ea typeface="+mn-lt"/>
                <a:cs typeface="+mn-lt"/>
              </a:rPr>
              <a:t>was sent to students on the first day.</a:t>
            </a:r>
            <a:endParaRPr lang="en-US">
              <a:solidFill>
                <a:schemeClr val="bg1"/>
              </a:solidFill>
            </a:endParaRPr>
          </a:p>
        </p:txBody>
      </p:sp>
      <p:sp>
        <p:nvSpPr>
          <p:cNvPr id="17" name="Text Placeholder 2">
            <a:extLst>
              <a:ext uri="{FF2B5EF4-FFF2-40B4-BE49-F238E27FC236}">
                <a16:creationId xmlns:a16="http://schemas.microsoft.com/office/drawing/2014/main" id="{BA8527A9-05DD-4C19-BA9B-7586125FE135}"/>
              </a:ext>
            </a:extLst>
          </p:cNvPr>
          <p:cNvSpPr txBox="1">
            <a:spLocks/>
          </p:cNvSpPr>
          <p:nvPr/>
        </p:nvSpPr>
        <p:spPr bwMode="gray">
          <a:xfrm>
            <a:off x="8558338" y="1926333"/>
            <a:ext cx="2733555" cy="483401"/>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sz="3600"/>
              <a:t>Module 0</a:t>
            </a:r>
          </a:p>
        </p:txBody>
      </p:sp>
      <p:sp>
        <p:nvSpPr>
          <p:cNvPr id="24" name="TextBox 23">
            <a:extLst>
              <a:ext uri="{FF2B5EF4-FFF2-40B4-BE49-F238E27FC236}">
                <a16:creationId xmlns:a16="http://schemas.microsoft.com/office/drawing/2014/main" id="{7E2B77EE-2D4F-4F31-B46D-F54F7AFFF4FE}"/>
              </a:ext>
            </a:extLst>
          </p:cNvPr>
          <p:cNvSpPr txBox="1"/>
          <p:nvPr/>
        </p:nvSpPr>
        <p:spPr>
          <a:xfrm>
            <a:off x="306324" y="312425"/>
            <a:ext cx="4425348" cy="518308"/>
          </a:xfrm>
          <a:prstGeom prst="rect">
            <a:avLst/>
          </a:prstGeom>
        </p:spPr>
        <p:txBody>
          <a:bodyPr vert="horz" lIns="91440" tIns="45720" rIns="91440" bIns="45720" rtlCol="0" anchor="t">
            <a:noAutofit/>
          </a:bodyPr>
          <a:lstStyle/>
          <a:p>
            <a:pPr>
              <a:spcBef>
                <a:spcPts val="1000"/>
              </a:spcBef>
              <a:buClr>
                <a:schemeClr val="accent1"/>
              </a:buClr>
              <a:buSzPct val="80000"/>
            </a:pPr>
            <a:r>
              <a:rPr lang="en-US" sz="2800">
                <a:solidFill>
                  <a:schemeClr val="accent1">
                    <a:lumMod val="60000"/>
                    <a:lumOff val="40000"/>
                  </a:schemeClr>
                </a:solidFill>
              </a:rPr>
              <a:t>Course Introduction</a:t>
            </a:r>
          </a:p>
        </p:txBody>
      </p:sp>
      <p:pic>
        <p:nvPicPr>
          <p:cNvPr id="6" name="Picture 4" descr="A screenshot of a cell phone&#10;&#10;Description automatically generated">
            <a:extLst>
              <a:ext uri="{FF2B5EF4-FFF2-40B4-BE49-F238E27FC236}">
                <a16:creationId xmlns:a16="http://schemas.microsoft.com/office/drawing/2014/main" id="{3157331C-885A-4A5B-8AA9-0A9B5CF25814}"/>
              </a:ext>
            </a:extLst>
          </p:cNvPr>
          <p:cNvPicPr>
            <a:picLocks noChangeAspect="1"/>
          </p:cNvPicPr>
          <p:nvPr/>
        </p:nvPicPr>
        <p:blipFill>
          <a:blip r:embed="rId4"/>
          <a:stretch>
            <a:fillRect/>
          </a:stretch>
        </p:blipFill>
        <p:spPr>
          <a:xfrm>
            <a:off x="423533" y="1224293"/>
            <a:ext cx="3175670" cy="3190048"/>
          </a:xfrm>
          <a:prstGeom prst="roundRect">
            <a:avLst>
              <a:gd name="adj" fmla="val 1858"/>
            </a:avLst>
          </a:prstGeom>
          <a:ln>
            <a:solidFill>
              <a:schemeClr val="tx1"/>
            </a:solidFill>
          </a:ln>
          <a:effectLst/>
        </p:spPr>
      </p:pic>
      <p:pic>
        <p:nvPicPr>
          <p:cNvPr id="11" name="Picture 14" descr="A person smiling for the camera&#10;&#10;Description automatically generated">
            <a:extLst>
              <a:ext uri="{FF2B5EF4-FFF2-40B4-BE49-F238E27FC236}">
                <a16:creationId xmlns:a16="http://schemas.microsoft.com/office/drawing/2014/main" id="{909824CA-670E-4627-88EC-DBF7185B688A}"/>
              </a:ext>
            </a:extLst>
          </p:cNvPr>
          <p:cNvPicPr>
            <a:picLocks noChangeAspect="1"/>
          </p:cNvPicPr>
          <p:nvPr/>
        </p:nvPicPr>
        <p:blipFill>
          <a:blip r:embed="rId5"/>
          <a:stretch>
            <a:fillRect/>
          </a:stretch>
        </p:blipFill>
        <p:spPr>
          <a:xfrm>
            <a:off x="6423768" y="1375733"/>
            <a:ext cx="1375016" cy="2108081"/>
          </a:xfrm>
          <a:prstGeom prst="rect">
            <a:avLst/>
          </a:prstGeom>
        </p:spPr>
      </p:pic>
      <p:pic>
        <p:nvPicPr>
          <p:cNvPr id="10" name="Picture 10" descr="A person wearing a suit and tie&#10;&#10;Description automatically generated">
            <a:extLst>
              <a:ext uri="{FF2B5EF4-FFF2-40B4-BE49-F238E27FC236}">
                <a16:creationId xmlns:a16="http://schemas.microsoft.com/office/drawing/2014/main" id="{68F39C1A-4030-496C-AFBE-B72D9F52F167}"/>
              </a:ext>
            </a:extLst>
          </p:cNvPr>
          <p:cNvPicPr>
            <a:picLocks noChangeAspect="1"/>
          </p:cNvPicPr>
          <p:nvPr/>
        </p:nvPicPr>
        <p:blipFill>
          <a:blip r:embed="rId6"/>
          <a:stretch>
            <a:fillRect/>
          </a:stretch>
        </p:blipFill>
        <p:spPr>
          <a:xfrm>
            <a:off x="5172938" y="1375732"/>
            <a:ext cx="1375015" cy="2108080"/>
          </a:xfrm>
          <a:prstGeom prst="rect">
            <a:avLst/>
          </a:prstGeom>
        </p:spPr>
      </p:pic>
      <p:pic>
        <p:nvPicPr>
          <p:cNvPr id="9" name="Picture 9" descr="A person smiling for the camera&#10;&#10;Description automatically generated">
            <a:extLst>
              <a:ext uri="{FF2B5EF4-FFF2-40B4-BE49-F238E27FC236}">
                <a16:creationId xmlns:a16="http://schemas.microsoft.com/office/drawing/2014/main" id="{101C9571-E27D-4FD2-A6FA-A9B37BF0A870}"/>
              </a:ext>
            </a:extLst>
          </p:cNvPr>
          <p:cNvPicPr>
            <a:picLocks noGrp="1" noChangeAspect="1"/>
          </p:cNvPicPr>
          <p:nvPr>
            <p:ph idx="1"/>
          </p:nvPr>
        </p:nvPicPr>
        <p:blipFill>
          <a:blip r:embed="rId7"/>
          <a:stretch>
            <a:fillRect/>
          </a:stretch>
        </p:blipFill>
        <p:spPr>
          <a:xfrm>
            <a:off x="3887532" y="1378607"/>
            <a:ext cx="1360639" cy="2093704"/>
          </a:xfrm>
        </p:spPr>
      </p:pic>
      <p:pic>
        <p:nvPicPr>
          <p:cNvPr id="15" name="Picture 27" descr="A screenshot of a cell phone&#10;&#10;Description automatically generated">
            <a:extLst>
              <a:ext uri="{FF2B5EF4-FFF2-40B4-BE49-F238E27FC236}">
                <a16:creationId xmlns:a16="http://schemas.microsoft.com/office/drawing/2014/main" id="{C585A8BE-214A-4090-A28B-F718AAE3A85B}"/>
              </a:ext>
            </a:extLst>
          </p:cNvPr>
          <p:cNvPicPr>
            <a:picLocks noChangeAspect="1"/>
          </p:cNvPicPr>
          <p:nvPr/>
        </p:nvPicPr>
        <p:blipFill>
          <a:blip r:embed="rId8"/>
          <a:stretch>
            <a:fillRect/>
          </a:stretch>
        </p:blipFill>
        <p:spPr>
          <a:xfrm>
            <a:off x="427241" y="4849707"/>
            <a:ext cx="5748067" cy="1903109"/>
          </a:xfrm>
          <a:prstGeom prst="rect">
            <a:avLst/>
          </a:prstGeom>
        </p:spPr>
      </p:pic>
      <p:pic>
        <p:nvPicPr>
          <p:cNvPr id="29" name="Picture 29" descr="A dog standing on grass&#10;&#10;Description automatically generated">
            <a:extLst>
              <a:ext uri="{FF2B5EF4-FFF2-40B4-BE49-F238E27FC236}">
                <a16:creationId xmlns:a16="http://schemas.microsoft.com/office/drawing/2014/main" id="{A9AD89BD-3466-4AA9-841E-5B816D715A89}"/>
              </a:ext>
            </a:extLst>
          </p:cNvPr>
          <p:cNvPicPr>
            <a:picLocks noChangeAspect="1"/>
          </p:cNvPicPr>
          <p:nvPr/>
        </p:nvPicPr>
        <p:blipFill>
          <a:blip r:embed="rId9"/>
          <a:stretch>
            <a:fillRect/>
          </a:stretch>
        </p:blipFill>
        <p:spPr>
          <a:xfrm rot="-780000">
            <a:off x="4682170" y="3326919"/>
            <a:ext cx="1005080" cy="1670650"/>
          </a:xfrm>
          <a:prstGeom prst="rect">
            <a:avLst/>
          </a:prstGeom>
        </p:spPr>
      </p:pic>
      <p:pic>
        <p:nvPicPr>
          <p:cNvPr id="30" name="Picture 30" descr="A cat that is lying down and looking at the camera&#10;&#10;Description automatically generated">
            <a:extLst>
              <a:ext uri="{FF2B5EF4-FFF2-40B4-BE49-F238E27FC236}">
                <a16:creationId xmlns:a16="http://schemas.microsoft.com/office/drawing/2014/main" id="{4F95C933-F4E5-48DD-8E06-CE57D267127A}"/>
              </a:ext>
            </a:extLst>
          </p:cNvPr>
          <p:cNvPicPr>
            <a:picLocks noChangeAspect="1"/>
          </p:cNvPicPr>
          <p:nvPr/>
        </p:nvPicPr>
        <p:blipFill>
          <a:blip r:embed="rId10"/>
          <a:stretch>
            <a:fillRect/>
          </a:stretch>
        </p:blipFill>
        <p:spPr>
          <a:xfrm rot="780000">
            <a:off x="6034411" y="3579241"/>
            <a:ext cx="1420484" cy="1036610"/>
          </a:xfrm>
          <a:prstGeom prst="rect">
            <a:avLst/>
          </a:prstGeom>
        </p:spPr>
      </p:pic>
      <p:sp>
        <p:nvSpPr>
          <p:cNvPr id="25" name="Text Placeholder 2">
            <a:extLst>
              <a:ext uri="{FF2B5EF4-FFF2-40B4-BE49-F238E27FC236}">
                <a16:creationId xmlns:a16="http://schemas.microsoft.com/office/drawing/2014/main" id="{2EDCE987-840F-41C2-8EE9-EBE03C91F6C1}"/>
              </a:ext>
            </a:extLst>
          </p:cNvPr>
          <p:cNvSpPr txBox="1">
            <a:spLocks/>
          </p:cNvSpPr>
          <p:nvPr/>
        </p:nvSpPr>
        <p:spPr>
          <a:xfrm>
            <a:off x="380780" y="847535"/>
            <a:ext cx="3141878" cy="38494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Course Overview</a:t>
            </a:r>
          </a:p>
        </p:txBody>
      </p:sp>
      <p:sp>
        <p:nvSpPr>
          <p:cNvPr id="26" name="Text Placeholder 2">
            <a:extLst>
              <a:ext uri="{FF2B5EF4-FFF2-40B4-BE49-F238E27FC236}">
                <a16:creationId xmlns:a16="http://schemas.microsoft.com/office/drawing/2014/main" id="{BE04B309-10F7-4695-B66D-1BB8526F347E}"/>
              </a:ext>
            </a:extLst>
          </p:cNvPr>
          <p:cNvSpPr txBox="1">
            <a:spLocks/>
          </p:cNvSpPr>
          <p:nvPr/>
        </p:nvSpPr>
        <p:spPr>
          <a:xfrm>
            <a:off x="3801290" y="965576"/>
            <a:ext cx="3141878" cy="38494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Meet Your Instructors</a:t>
            </a:r>
          </a:p>
        </p:txBody>
      </p:sp>
      <p:sp>
        <p:nvSpPr>
          <p:cNvPr id="31" name="Text Placeholder 2">
            <a:extLst>
              <a:ext uri="{FF2B5EF4-FFF2-40B4-BE49-F238E27FC236}">
                <a16:creationId xmlns:a16="http://schemas.microsoft.com/office/drawing/2014/main" id="{BCDC6785-4124-49BE-8E79-E1A18C20EE70}"/>
              </a:ext>
            </a:extLst>
          </p:cNvPr>
          <p:cNvSpPr txBox="1">
            <a:spLocks/>
          </p:cNvSpPr>
          <p:nvPr/>
        </p:nvSpPr>
        <p:spPr>
          <a:xfrm>
            <a:off x="380780" y="4569864"/>
            <a:ext cx="3141878" cy="38494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Discussion Post Rubric</a:t>
            </a:r>
          </a:p>
        </p:txBody>
      </p:sp>
    </p:spTree>
    <p:extLst>
      <p:ext uri="{BB962C8B-B14F-4D97-AF65-F5344CB8AC3E}">
        <p14:creationId xmlns:p14="http://schemas.microsoft.com/office/powerpoint/2010/main" val="1299317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D997712-72A2-40EA-9F21-030B435E80B2}"/>
              </a:ext>
            </a:extLst>
          </p:cNvPr>
          <p:cNvSpPr>
            <a:spLocks noGrp="1"/>
          </p:cNvSpPr>
          <p:nvPr>
            <p:ph type="title"/>
          </p:nvPr>
        </p:nvSpPr>
        <p:spPr>
          <a:xfrm>
            <a:off x="8414563" y="676948"/>
            <a:ext cx="3385501" cy="1382761"/>
          </a:xfrm>
        </p:spPr>
        <p:txBody>
          <a:bodyPr vert="horz" lIns="91440" tIns="45720" rIns="91440" bIns="45720" rtlCol="0" anchor="b">
            <a:normAutofit fontScale="90000"/>
          </a:bodyPr>
          <a:lstStyle/>
          <a:p>
            <a:pPr>
              <a:lnSpc>
                <a:spcPct val="90000"/>
              </a:lnSpc>
            </a:pPr>
            <a:r>
              <a:rPr lang="en-US" sz="3200">
                <a:solidFill>
                  <a:srgbClr val="EBEBEB"/>
                </a:solidFill>
              </a:rPr>
              <a:t>Learner-Instructor</a:t>
            </a:r>
            <a:r>
              <a:rPr lang="en-US" sz="3200" b="0" i="0" kern="1200">
                <a:solidFill>
                  <a:srgbClr val="EBEBEB"/>
                </a:solidFill>
                <a:latin typeface="+mj-lt"/>
                <a:ea typeface="+mj-ea"/>
                <a:cs typeface="+mj-cs"/>
              </a:rPr>
              <a:t> Interaction (</a:t>
            </a:r>
            <a:r>
              <a:rPr lang="en-US" sz="3200">
                <a:solidFill>
                  <a:srgbClr val="EBEBEB"/>
                </a:solidFill>
              </a:rPr>
              <a:t>L-I</a:t>
            </a:r>
            <a:r>
              <a:rPr lang="en-US" sz="3200" b="0" i="0" kern="1200">
                <a:solidFill>
                  <a:srgbClr val="EBEBEB"/>
                </a:solidFill>
                <a:latin typeface="+mj-lt"/>
                <a:ea typeface="+mj-ea"/>
                <a:cs typeface="+mj-cs"/>
              </a:rPr>
              <a:t>)</a:t>
            </a:r>
          </a:p>
        </p:txBody>
      </p:sp>
      <p:grpSp>
        <p:nvGrpSpPr>
          <p:cNvPr id="18" name="Group 1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9" name="Rectangle 1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ext Placeholder 3">
            <a:extLst>
              <a:ext uri="{FF2B5EF4-FFF2-40B4-BE49-F238E27FC236}">
                <a16:creationId xmlns:a16="http://schemas.microsoft.com/office/drawing/2014/main" id="{F56B81EC-671E-47C1-848D-BE9A2F3AE476}"/>
              </a:ext>
            </a:extLst>
          </p:cNvPr>
          <p:cNvSpPr>
            <a:spLocks noGrp="1"/>
          </p:cNvSpPr>
          <p:nvPr>
            <p:ph type="body" sz="half" idx="2"/>
          </p:nvPr>
        </p:nvSpPr>
        <p:spPr>
          <a:xfrm>
            <a:off x="8552409" y="2660860"/>
            <a:ext cx="3135778" cy="3513825"/>
          </a:xfrm>
        </p:spPr>
        <p:txBody>
          <a:bodyPr vert="horz" lIns="91440" tIns="45720" rIns="91440" bIns="45720" rtlCol="0" anchor="t">
            <a:normAutofit/>
          </a:bodyPr>
          <a:lstStyle/>
          <a:p>
            <a:pPr marL="285750" indent="-285750">
              <a:buFont typeface="Wingdings,Sans-Serif" charset="2"/>
              <a:buChar char="Ø"/>
            </a:pPr>
            <a:r>
              <a:rPr lang="en-US">
                <a:solidFill>
                  <a:schemeClr val="bg1"/>
                </a:solidFill>
                <a:ea typeface="+mn-lt"/>
                <a:cs typeface="+mn-lt"/>
              </a:rPr>
              <a:t>Module one provided a </a:t>
            </a:r>
            <a:r>
              <a:rPr lang="en-US" b="1">
                <a:solidFill>
                  <a:schemeClr val="bg1"/>
                </a:solidFill>
                <a:ea typeface="+mn-lt"/>
                <a:cs typeface="+mn-lt"/>
              </a:rPr>
              <a:t>module overview </a:t>
            </a:r>
            <a:r>
              <a:rPr lang="en-US">
                <a:solidFill>
                  <a:schemeClr val="bg1"/>
                </a:solidFill>
                <a:ea typeface="+mn-lt"/>
                <a:cs typeface="+mn-lt"/>
              </a:rPr>
              <a:t>to let students know what to expect.</a:t>
            </a:r>
          </a:p>
          <a:p>
            <a:pPr marL="285750" indent="-285750">
              <a:buFont typeface="Wingdings,Sans-Serif" charset="2"/>
              <a:buChar char="Ø"/>
            </a:pPr>
            <a:r>
              <a:rPr lang="en-US">
                <a:solidFill>
                  <a:schemeClr val="bg1"/>
                </a:solidFill>
                <a:ea typeface="+mn-lt"/>
                <a:cs typeface="+mn-lt"/>
              </a:rPr>
              <a:t>Sent out a </a:t>
            </a:r>
            <a:r>
              <a:rPr lang="en-US" b="1">
                <a:solidFill>
                  <a:schemeClr val="bg1"/>
                </a:solidFill>
                <a:ea typeface="+mn-lt"/>
                <a:cs typeface="+mn-lt"/>
              </a:rPr>
              <a:t>reminder before the due date</a:t>
            </a:r>
            <a:r>
              <a:rPr lang="en-US">
                <a:solidFill>
                  <a:schemeClr val="bg1"/>
                </a:solidFill>
                <a:ea typeface="+mn-lt"/>
                <a:cs typeface="+mn-lt"/>
              </a:rPr>
              <a:t> for students to complete</a:t>
            </a:r>
            <a:r>
              <a:rPr lang="en-US" sz="1400">
                <a:solidFill>
                  <a:schemeClr val="bg1"/>
                </a:solidFill>
                <a:ea typeface="+mn-lt"/>
                <a:cs typeface="+mn-lt"/>
              </a:rPr>
              <a:t> the</a:t>
            </a:r>
            <a:r>
              <a:rPr lang="en-US">
                <a:solidFill>
                  <a:schemeClr val="bg1"/>
                </a:solidFill>
                <a:ea typeface="+mn-lt"/>
                <a:cs typeface="+mn-lt"/>
              </a:rPr>
              <a:t> activities on time</a:t>
            </a:r>
            <a:r>
              <a:rPr lang="en-US" sz="1400">
                <a:solidFill>
                  <a:schemeClr val="bg1"/>
                </a:solidFill>
                <a:ea typeface="+mn-lt"/>
                <a:cs typeface="+mn-lt"/>
              </a:rPr>
              <a:t>.</a:t>
            </a:r>
            <a:endParaRPr lang="en-US">
              <a:solidFill>
                <a:schemeClr val="bg1"/>
              </a:solidFill>
              <a:ea typeface="+mn-lt"/>
              <a:cs typeface="+mn-lt"/>
            </a:endParaRPr>
          </a:p>
          <a:p>
            <a:pPr marL="285750" indent="-285750">
              <a:buFont typeface="Wingdings,Sans-Serif" charset="2"/>
              <a:buChar char="Ø"/>
            </a:pPr>
            <a:r>
              <a:rPr lang="en-US" b="1">
                <a:solidFill>
                  <a:schemeClr val="bg1"/>
                </a:solidFill>
                <a:ea typeface="+mn-lt"/>
                <a:cs typeface="+mn-lt"/>
              </a:rPr>
              <a:t>Thanked every</a:t>
            </a:r>
            <a:r>
              <a:rPr lang="en-US">
                <a:solidFill>
                  <a:schemeClr val="bg1"/>
                </a:solidFill>
                <a:ea typeface="+mn-lt"/>
                <a:cs typeface="+mn-lt"/>
              </a:rPr>
              <a:t>one for a great work and their participation.</a:t>
            </a:r>
          </a:p>
          <a:p>
            <a:pPr marL="285750" indent="-285750">
              <a:buFont typeface="Wingdings,Sans-Serif" charset="2"/>
              <a:buChar char="Ø"/>
            </a:pPr>
            <a:r>
              <a:rPr lang="en-US">
                <a:solidFill>
                  <a:schemeClr val="bg1"/>
                </a:solidFill>
                <a:ea typeface="+mn-lt"/>
                <a:cs typeface="+mn-lt"/>
              </a:rPr>
              <a:t>Provided </a:t>
            </a:r>
            <a:r>
              <a:rPr lang="en-US" b="1">
                <a:solidFill>
                  <a:schemeClr val="bg1"/>
                </a:solidFill>
                <a:ea typeface="+mn-lt"/>
                <a:cs typeface="+mn-lt"/>
              </a:rPr>
              <a:t>grades and feedback </a:t>
            </a:r>
            <a:r>
              <a:rPr lang="en-US">
                <a:solidFill>
                  <a:schemeClr val="bg1"/>
                </a:solidFill>
                <a:ea typeface="+mn-lt"/>
                <a:cs typeface="+mn-lt"/>
              </a:rPr>
              <a:t>on time.</a:t>
            </a:r>
          </a:p>
        </p:txBody>
      </p:sp>
      <p:sp>
        <p:nvSpPr>
          <p:cNvPr id="17" name="Text Placeholder 2">
            <a:extLst>
              <a:ext uri="{FF2B5EF4-FFF2-40B4-BE49-F238E27FC236}">
                <a16:creationId xmlns:a16="http://schemas.microsoft.com/office/drawing/2014/main" id="{BA8527A9-05DD-4C19-BA9B-7586125FE135}"/>
              </a:ext>
            </a:extLst>
          </p:cNvPr>
          <p:cNvSpPr txBox="1">
            <a:spLocks/>
          </p:cNvSpPr>
          <p:nvPr/>
        </p:nvSpPr>
        <p:spPr bwMode="gray">
          <a:xfrm>
            <a:off x="8558338" y="1926333"/>
            <a:ext cx="2733555" cy="483401"/>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sz="3600"/>
              <a:t>Module 1</a:t>
            </a:r>
          </a:p>
        </p:txBody>
      </p:sp>
      <p:pic>
        <p:nvPicPr>
          <p:cNvPr id="8" name="Content Placeholder 7" descr="A screenshot of a cell phone&#10;&#10;Description automatically generated">
            <a:extLst>
              <a:ext uri="{FF2B5EF4-FFF2-40B4-BE49-F238E27FC236}">
                <a16:creationId xmlns:a16="http://schemas.microsoft.com/office/drawing/2014/main" id="{33EC9B4F-D32E-4E6A-AAE3-8D613133227C}"/>
              </a:ext>
            </a:extLst>
          </p:cNvPr>
          <p:cNvPicPr>
            <a:picLocks noGrp="1" noChangeAspect="1"/>
          </p:cNvPicPr>
          <p:nvPr>
            <p:ph idx="1"/>
          </p:nvPr>
        </p:nvPicPr>
        <p:blipFill>
          <a:blip r:embed="rId4"/>
          <a:stretch>
            <a:fillRect/>
          </a:stretch>
        </p:blipFill>
        <p:spPr>
          <a:xfrm>
            <a:off x="201730" y="1005525"/>
            <a:ext cx="7618926" cy="5169160"/>
          </a:xfrm>
        </p:spPr>
      </p:pic>
      <p:sp>
        <p:nvSpPr>
          <p:cNvPr id="22" name="TextBox 21">
            <a:extLst>
              <a:ext uri="{FF2B5EF4-FFF2-40B4-BE49-F238E27FC236}">
                <a16:creationId xmlns:a16="http://schemas.microsoft.com/office/drawing/2014/main" id="{D851DC73-D440-4D9F-80D1-3DE733F99CCC}"/>
              </a:ext>
            </a:extLst>
          </p:cNvPr>
          <p:cNvSpPr txBox="1"/>
          <p:nvPr/>
        </p:nvSpPr>
        <p:spPr>
          <a:xfrm>
            <a:off x="136457" y="312425"/>
            <a:ext cx="5553534" cy="518308"/>
          </a:xfrm>
          <a:prstGeom prst="rect">
            <a:avLst/>
          </a:prstGeom>
        </p:spPr>
        <p:txBody>
          <a:bodyPr vert="horz" lIns="91440" tIns="45720" rIns="91440" bIns="45720" rtlCol="0" anchor="t">
            <a:noAutofit/>
          </a:bodyPr>
          <a:lstStyle/>
          <a:p>
            <a:pPr>
              <a:spcBef>
                <a:spcPts val="1000"/>
              </a:spcBef>
              <a:buClr>
                <a:schemeClr val="accent1"/>
              </a:buClr>
              <a:buSzPct val="80000"/>
            </a:pPr>
            <a:r>
              <a:rPr lang="en-US" sz="2800">
                <a:solidFill>
                  <a:schemeClr val="accent1">
                    <a:lumMod val="60000"/>
                    <a:lumOff val="40000"/>
                  </a:schemeClr>
                </a:solidFill>
              </a:rPr>
              <a:t>Grading and feedback</a:t>
            </a:r>
          </a:p>
        </p:txBody>
      </p:sp>
    </p:spTree>
    <p:extLst>
      <p:ext uri="{BB962C8B-B14F-4D97-AF65-F5344CB8AC3E}">
        <p14:creationId xmlns:p14="http://schemas.microsoft.com/office/powerpoint/2010/main" val="76672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D997712-72A2-40EA-9F21-030B435E80B2}"/>
              </a:ext>
            </a:extLst>
          </p:cNvPr>
          <p:cNvSpPr>
            <a:spLocks noGrp="1"/>
          </p:cNvSpPr>
          <p:nvPr>
            <p:ph type="title"/>
          </p:nvPr>
        </p:nvSpPr>
        <p:spPr>
          <a:xfrm>
            <a:off x="8414563" y="676948"/>
            <a:ext cx="3385501" cy="1382761"/>
          </a:xfrm>
        </p:spPr>
        <p:txBody>
          <a:bodyPr vert="horz" lIns="91440" tIns="45720" rIns="91440" bIns="45720" rtlCol="0" anchor="b">
            <a:normAutofit fontScale="90000"/>
          </a:bodyPr>
          <a:lstStyle/>
          <a:p>
            <a:pPr>
              <a:lnSpc>
                <a:spcPct val="90000"/>
              </a:lnSpc>
            </a:pPr>
            <a:r>
              <a:rPr lang="en-US" sz="3200">
                <a:solidFill>
                  <a:srgbClr val="EBEBEB"/>
                </a:solidFill>
              </a:rPr>
              <a:t>Learner-Instructor</a:t>
            </a:r>
            <a:r>
              <a:rPr lang="en-US" sz="3200" b="0" i="0" kern="1200">
                <a:solidFill>
                  <a:srgbClr val="EBEBEB"/>
                </a:solidFill>
                <a:latin typeface="+mj-lt"/>
                <a:ea typeface="+mj-ea"/>
                <a:cs typeface="+mj-cs"/>
              </a:rPr>
              <a:t> Interaction (</a:t>
            </a:r>
            <a:r>
              <a:rPr lang="en-US" sz="3200">
                <a:solidFill>
                  <a:srgbClr val="EBEBEB"/>
                </a:solidFill>
              </a:rPr>
              <a:t>L-I</a:t>
            </a:r>
            <a:r>
              <a:rPr lang="en-US" sz="3200" b="0" i="0" kern="1200">
                <a:solidFill>
                  <a:srgbClr val="EBEBEB"/>
                </a:solidFill>
                <a:latin typeface="+mj-lt"/>
                <a:ea typeface="+mj-ea"/>
                <a:cs typeface="+mj-cs"/>
              </a:rPr>
              <a:t>)</a:t>
            </a:r>
          </a:p>
        </p:txBody>
      </p:sp>
      <p:grpSp>
        <p:nvGrpSpPr>
          <p:cNvPr id="18" name="Group 1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9" name="Rectangle 1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ext Placeholder 3">
            <a:extLst>
              <a:ext uri="{FF2B5EF4-FFF2-40B4-BE49-F238E27FC236}">
                <a16:creationId xmlns:a16="http://schemas.microsoft.com/office/drawing/2014/main" id="{F56B81EC-671E-47C1-848D-BE9A2F3AE476}"/>
              </a:ext>
            </a:extLst>
          </p:cNvPr>
          <p:cNvSpPr>
            <a:spLocks noGrp="1"/>
          </p:cNvSpPr>
          <p:nvPr>
            <p:ph type="body" sz="half" idx="2"/>
          </p:nvPr>
        </p:nvSpPr>
        <p:spPr>
          <a:xfrm>
            <a:off x="8552409" y="2660860"/>
            <a:ext cx="3135778" cy="3513825"/>
          </a:xfrm>
        </p:spPr>
        <p:txBody>
          <a:bodyPr vert="horz" lIns="91440" tIns="45720" rIns="91440" bIns="45720" rtlCol="0" anchor="t">
            <a:normAutofit/>
          </a:bodyPr>
          <a:lstStyle/>
          <a:p>
            <a:pPr marL="285750" indent="-285750">
              <a:buFont typeface="Wingdings,Sans-Serif" charset="2"/>
              <a:buChar char="Ø"/>
            </a:pPr>
            <a:r>
              <a:rPr lang="en-US">
                <a:solidFill>
                  <a:schemeClr val="bg1"/>
                </a:solidFill>
                <a:ea typeface="+mn-lt"/>
                <a:cs typeface="+mn-lt"/>
              </a:rPr>
              <a:t>For Module Two, two </a:t>
            </a:r>
            <a:r>
              <a:rPr lang="en-US" b="1">
                <a:solidFill>
                  <a:schemeClr val="bg1"/>
                </a:solidFill>
                <a:ea typeface="+mn-lt"/>
                <a:cs typeface="+mn-lt"/>
              </a:rPr>
              <a:t>announcements</a:t>
            </a:r>
            <a:r>
              <a:rPr lang="en-US">
                <a:solidFill>
                  <a:schemeClr val="bg1"/>
                </a:solidFill>
                <a:ea typeface="+mn-lt"/>
                <a:cs typeface="+mn-lt"/>
              </a:rPr>
              <a:t> were sent out, one at the beginning of the week and a reminder announcement approximately halfway through the week to </a:t>
            </a:r>
            <a:r>
              <a:rPr lang="en-US" b="1">
                <a:solidFill>
                  <a:schemeClr val="bg1"/>
                </a:solidFill>
                <a:ea typeface="+mn-lt"/>
                <a:cs typeface="+mn-lt"/>
              </a:rPr>
              <a:t>engage students</a:t>
            </a:r>
            <a:r>
              <a:rPr lang="en-US">
                <a:solidFill>
                  <a:schemeClr val="bg1"/>
                </a:solidFill>
                <a:ea typeface="+mn-lt"/>
                <a:cs typeface="+mn-lt"/>
              </a:rPr>
              <a:t> in </a:t>
            </a:r>
            <a:r>
              <a:rPr lang="en-US" sz="1400">
                <a:solidFill>
                  <a:schemeClr val="bg1"/>
                </a:solidFill>
                <a:ea typeface="+mn-lt"/>
                <a:cs typeface="+mn-lt"/>
              </a:rPr>
              <a:t>the</a:t>
            </a:r>
            <a:r>
              <a:rPr lang="en-US">
                <a:solidFill>
                  <a:schemeClr val="bg1"/>
                </a:solidFill>
                <a:ea typeface="+mn-lt"/>
                <a:cs typeface="+mn-lt"/>
              </a:rPr>
              <a:t> activities within the module. </a:t>
            </a:r>
            <a:endParaRPr lang="en-US">
              <a:solidFill>
                <a:schemeClr val="bg1"/>
              </a:solidFill>
            </a:endParaRPr>
          </a:p>
        </p:txBody>
      </p:sp>
      <p:sp>
        <p:nvSpPr>
          <p:cNvPr id="17" name="Text Placeholder 2">
            <a:extLst>
              <a:ext uri="{FF2B5EF4-FFF2-40B4-BE49-F238E27FC236}">
                <a16:creationId xmlns:a16="http://schemas.microsoft.com/office/drawing/2014/main" id="{BA8527A9-05DD-4C19-BA9B-7586125FE135}"/>
              </a:ext>
            </a:extLst>
          </p:cNvPr>
          <p:cNvSpPr txBox="1">
            <a:spLocks/>
          </p:cNvSpPr>
          <p:nvPr/>
        </p:nvSpPr>
        <p:spPr bwMode="gray">
          <a:xfrm>
            <a:off x="8558338" y="1926333"/>
            <a:ext cx="2733555" cy="483401"/>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sz="3600"/>
              <a:t>Module 2</a:t>
            </a:r>
          </a:p>
        </p:txBody>
      </p:sp>
      <p:pic>
        <p:nvPicPr>
          <p:cNvPr id="6" name="Picture 3" descr="A screenshot of a social media post&#10;&#10;Description automatically generated">
            <a:extLst>
              <a:ext uri="{FF2B5EF4-FFF2-40B4-BE49-F238E27FC236}">
                <a16:creationId xmlns:a16="http://schemas.microsoft.com/office/drawing/2014/main" id="{62A3AA07-08BB-4E05-A71F-B67FDD258F23}"/>
              </a:ext>
            </a:extLst>
          </p:cNvPr>
          <p:cNvPicPr>
            <a:picLocks noChangeAspect="1"/>
          </p:cNvPicPr>
          <p:nvPr/>
        </p:nvPicPr>
        <p:blipFill rotWithShape="1">
          <a:blip r:embed="rId4"/>
          <a:srcRect t="682" b="439"/>
          <a:stretch/>
        </p:blipFill>
        <p:spPr>
          <a:xfrm>
            <a:off x="631972" y="1493720"/>
            <a:ext cx="6601904" cy="4429860"/>
          </a:xfrm>
          <a:prstGeom prst="roundRect">
            <a:avLst>
              <a:gd name="adj" fmla="val 1858"/>
            </a:avLst>
          </a:prstGeom>
          <a:effectLst/>
        </p:spPr>
      </p:pic>
      <p:sp>
        <p:nvSpPr>
          <p:cNvPr id="22" name="TextBox 21">
            <a:extLst>
              <a:ext uri="{FF2B5EF4-FFF2-40B4-BE49-F238E27FC236}">
                <a16:creationId xmlns:a16="http://schemas.microsoft.com/office/drawing/2014/main" id="{64C7B70D-E6C0-4526-9EE9-7A4AA6993ED5}"/>
              </a:ext>
            </a:extLst>
          </p:cNvPr>
          <p:cNvSpPr txBox="1"/>
          <p:nvPr/>
        </p:nvSpPr>
        <p:spPr>
          <a:xfrm>
            <a:off x="418890" y="312425"/>
            <a:ext cx="5553534" cy="518308"/>
          </a:xfrm>
          <a:prstGeom prst="rect">
            <a:avLst/>
          </a:prstGeom>
        </p:spPr>
        <p:txBody>
          <a:bodyPr vert="horz" lIns="91440" tIns="45720" rIns="91440" bIns="45720" rtlCol="0" anchor="t">
            <a:noAutofit/>
          </a:bodyPr>
          <a:lstStyle/>
          <a:p>
            <a:pPr>
              <a:spcBef>
                <a:spcPts val="1000"/>
              </a:spcBef>
              <a:buClr>
                <a:schemeClr val="accent1"/>
              </a:buClr>
              <a:buSzPct val="80000"/>
            </a:pPr>
            <a:r>
              <a:rPr lang="en-US" sz="2800">
                <a:solidFill>
                  <a:schemeClr val="accent1">
                    <a:lumMod val="60000"/>
                    <a:lumOff val="40000"/>
                  </a:schemeClr>
                </a:solidFill>
              </a:rPr>
              <a:t>Course Announcement</a:t>
            </a:r>
          </a:p>
        </p:txBody>
      </p:sp>
    </p:spTree>
    <p:extLst>
      <p:ext uri="{BB962C8B-B14F-4D97-AF65-F5344CB8AC3E}">
        <p14:creationId xmlns:p14="http://schemas.microsoft.com/office/powerpoint/2010/main" val="366632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FF795E27-434A-4068-9B4C-62CEA9FE5EFD}"/>
              </a:ext>
            </a:extLst>
          </p:cNvPr>
          <p:cNvSpPr>
            <a:spLocks noGrp="1"/>
          </p:cNvSpPr>
          <p:nvPr>
            <p:ph type="title" idx="4294967295"/>
          </p:nvPr>
        </p:nvSpPr>
        <p:spPr>
          <a:xfrm>
            <a:off x="1000372" y="1209957"/>
            <a:ext cx="3034580" cy="4438087"/>
          </a:xfrm>
        </p:spPr>
        <p:txBody>
          <a:bodyPr vert="horz" lIns="91440" tIns="45720" rIns="91440" bIns="45720" rtlCol="0" anchor="ctr">
            <a:normAutofit/>
          </a:bodyPr>
          <a:lstStyle/>
          <a:p>
            <a:pPr algn="r"/>
            <a:r>
              <a:rPr lang="en-US" sz="3200">
                <a:solidFill>
                  <a:schemeClr val="tx1"/>
                </a:solidFill>
              </a:rPr>
              <a:t>Results</a:t>
            </a:r>
          </a:p>
        </p:txBody>
      </p:sp>
      <p:cxnSp>
        <p:nvCxnSpPr>
          <p:cNvPr id="29"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E34E6B-C239-4CC5-B224-1F982C9E9EC3}"/>
              </a:ext>
            </a:extLst>
          </p:cNvPr>
          <p:cNvSpPr>
            <a:spLocks noGrp="1"/>
          </p:cNvSpPr>
          <p:nvPr>
            <p:ph idx="4294967295"/>
          </p:nvPr>
        </p:nvSpPr>
        <p:spPr>
          <a:xfrm>
            <a:off x="4678424" y="1059025"/>
            <a:ext cx="5302189" cy="4739950"/>
          </a:xfrm>
        </p:spPr>
        <p:txBody>
          <a:bodyPr vert="horz" lIns="91440" tIns="45720" rIns="91440" bIns="45720" rtlCol="0" anchor="ctr">
            <a:normAutofit/>
          </a:bodyPr>
          <a:lstStyle/>
          <a:p>
            <a:r>
              <a:rPr lang="en-US">
                <a:solidFill>
                  <a:schemeClr val="tx1"/>
                </a:solidFill>
              </a:rPr>
              <a:t>Module 3 (feedback module)</a:t>
            </a:r>
          </a:p>
          <a:p>
            <a:r>
              <a:rPr lang="en-US">
                <a:solidFill>
                  <a:schemeClr val="tx1"/>
                </a:solidFill>
              </a:rPr>
              <a:t>Feedback</a:t>
            </a:r>
          </a:p>
          <a:p>
            <a:r>
              <a:rPr lang="en-US">
                <a:solidFill>
                  <a:schemeClr val="tx1"/>
                </a:solidFill>
              </a:rPr>
              <a:t>Canvas analytics</a:t>
            </a:r>
          </a:p>
        </p:txBody>
      </p:sp>
    </p:spTree>
    <p:extLst>
      <p:ext uri="{BB962C8B-B14F-4D97-AF65-F5344CB8AC3E}">
        <p14:creationId xmlns:p14="http://schemas.microsoft.com/office/powerpoint/2010/main" val="241719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16E6804-C451-48CE-8BA8-77689B04F53A}"/>
              </a:ext>
            </a:extLst>
          </p:cNvPr>
          <p:cNvSpPr>
            <a:spLocks noGrp="1"/>
          </p:cNvSpPr>
          <p:nvPr>
            <p:ph type="title"/>
          </p:nvPr>
        </p:nvSpPr>
        <p:spPr/>
        <p:txBody>
          <a:bodyPr/>
          <a:lstStyle/>
          <a:p>
            <a:r>
              <a:rPr lang="en-US"/>
              <a:t>Module 3</a:t>
            </a:r>
          </a:p>
        </p:txBody>
      </p:sp>
      <p:pic>
        <p:nvPicPr>
          <p:cNvPr id="2" name="Picture 2" descr="A screenshot of text&#10;&#10;Description automatically generated">
            <a:extLst>
              <a:ext uri="{FF2B5EF4-FFF2-40B4-BE49-F238E27FC236}">
                <a16:creationId xmlns:a16="http://schemas.microsoft.com/office/drawing/2014/main" id="{B59F1261-8E40-4F07-981D-A2F6522F529D}"/>
              </a:ext>
            </a:extLst>
          </p:cNvPr>
          <p:cNvPicPr>
            <a:picLocks noGrp="1" noChangeAspect="1"/>
          </p:cNvPicPr>
          <p:nvPr>
            <p:ph idx="1"/>
          </p:nvPr>
        </p:nvPicPr>
        <p:blipFill>
          <a:blip r:embed="rId3"/>
          <a:stretch>
            <a:fillRect/>
          </a:stretch>
        </p:blipFill>
        <p:spPr>
          <a:xfrm>
            <a:off x="951598" y="3258039"/>
            <a:ext cx="5217217" cy="2820378"/>
          </a:xfrm>
        </p:spPr>
      </p:pic>
      <p:pic>
        <p:nvPicPr>
          <p:cNvPr id="3" name="Picture 3" descr="A screenshot of a cell phone&#10;&#10;Description automatically generated">
            <a:extLst>
              <a:ext uri="{FF2B5EF4-FFF2-40B4-BE49-F238E27FC236}">
                <a16:creationId xmlns:a16="http://schemas.microsoft.com/office/drawing/2014/main" id="{C5916BF3-A636-4039-A561-86F578FC4900}"/>
              </a:ext>
            </a:extLst>
          </p:cNvPr>
          <p:cNvPicPr>
            <a:picLocks noChangeAspect="1"/>
          </p:cNvPicPr>
          <p:nvPr/>
        </p:nvPicPr>
        <p:blipFill>
          <a:blip r:embed="rId4"/>
          <a:stretch>
            <a:fillRect/>
          </a:stretch>
        </p:blipFill>
        <p:spPr>
          <a:xfrm>
            <a:off x="6170247" y="3260977"/>
            <a:ext cx="5107354" cy="3305893"/>
          </a:xfrm>
          <a:prstGeom prst="rect">
            <a:avLst/>
          </a:prstGeom>
        </p:spPr>
      </p:pic>
      <p:pic>
        <p:nvPicPr>
          <p:cNvPr id="5" name="Picture 5">
            <a:extLst>
              <a:ext uri="{FF2B5EF4-FFF2-40B4-BE49-F238E27FC236}">
                <a16:creationId xmlns:a16="http://schemas.microsoft.com/office/drawing/2014/main" id="{8053FB50-B5FB-4E60-AB9E-BB08662BFC8B}"/>
              </a:ext>
            </a:extLst>
          </p:cNvPr>
          <p:cNvPicPr>
            <a:picLocks noChangeAspect="1"/>
          </p:cNvPicPr>
          <p:nvPr/>
        </p:nvPicPr>
        <p:blipFill>
          <a:blip r:embed="rId5"/>
          <a:stretch>
            <a:fillRect/>
          </a:stretch>
        </p:blipFill>
        <p:spPr>
          <a:xfrm>
            <a:off x="243498" y="4754807"/>
            <a:ext cx="704850" cy="161925"/>
          </a:xfrm>
          <a:prstGeom prst="rect">
            <a:avLst/>
          </a:prstGeom>
        </p:spPr>
      </p:pic>
      <p:pic>
        <p:nvPicPr>
          <p:cNvPr id="6" name="Picture 7">
            <a:extLst>
              <a:ext uri="{FF2B5EF4-FFF2-40B4-BE49-F238E27FC236}">
                <a16:creationId xmlns:a16="http://schemas.microsoft.com/office/drawing/2014/main" id="{F2108B3E-79FB-4C3C-BEF7-3C6CC80F9381}"/>
              </a:ext>
            </a:extLst>
          </p:cNvPr>
          <p:cNvPicPr>
            <a:picLocks noChangeAspect="1"/>
          </p:cNvPicPr>
          <p:nvPr/>
        </p:nvPicPr>
        <p:blipFill>
          <a:blip r:embed="rId5"/>
          <a:stretch>
            <a:fillRect/>
          </a:stretch>
        </p:blipFill>
        <p:spPr>
          <a:xfrm>
            <a:off x="5743575" y="5624269"/>
            <a:ext cx="704850" cy="161925"/>
          </a:xfrm>
          <a:prstGeom prst="rect">
            <a:avLst/>
          </a:prstGeom>
        </p:spPr>
      </p:pic>
      <p:sp>
        <p:nvSpPr>
          <p:cNvPr id="7" name="TextBox 6">
            <a:extLst>
              <a:ext uri="{FF2B5EF4-FFF2-40B4-BE49-F238E27FC236}">
                <a16:creationId xmlns:a16="http://schemas.microsoft.com/office/drawing/2014/main" id="{E6ABA657-D9D6-428F-BCA1-D93599034D31}"/>
              </a:ext>
            </a:extLst>
          </p:cNvPr>
          <p:cNvSpPr txBox="1"/>
          <p:nvPr/>
        </p:nvSpPr>
        <p:spPr>
          <a:xfrm>
            <a:off x="655608" y="2337759"/>
            <a:ext cx="110533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We added Module 3 to include a wrap-up activity and course evaluation: Opportunity for students to reflect on what they had learned (schema/cognitive learning)</a:t>
            </a:r>
          </a:p>
        </p:txBody>
      </p:sp>
    </p:spTree>
    <p:extLst>
      <p:ext uri="{BB962C8B-B14F-4D97-AF65-F5344CB8AC3E}">
        <p14:creationId xmlns:p14="http://schemas.microsoft.com/office/powerpoint/2010/main" val="729658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3" name="Rectangle 5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6" name="Rectangle 5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8"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60" name="Rectangle 59">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Title 33">
            <a:extLst>
              <a:ext uri="{FF2B5EF4-FFF2-40B4-BE49-F238E27FC236}">
                <a16:creationId xmlns:a16="http://schemas.microsoft.com/office/drawing/2014/main" id="{016E6804-C451-48CE-8BA8-77689B04F53A}"/>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4600" b="0" i="0" kern="1200">
                <a:solidFill>
                  <a:srgbClr val="EBEBEB"/>
                </a:solidFill>
                <a:latin typeface="+mj-lt"/>
                <a:ea typeface="+mj-ea"/>
                <a:cs typeface="+mj-cs"/>
              </a:rPr>
              <a:t>Course Evaluation Survey</a:t>
            </a:r>
          </a:p>
        </p:txBody>
      </p:sp>
      <p:pic>
        <p:nvPicPr>
          <p:cNvPr id="3" name="Picture 3" descr="A screenshot of a cell phone&#10;&#10;Description automatically generated">
            <a:hlinkClick r:id="rId5"/>
            <a:extLst>
              <a:ext uri="{FF2B5EF4-FFF2-40B4-BE49-F238E27FC236}">
                <a16:creationId xmlns:a16="http://schemas.microsoft.com/office/drawing/2014/main" id="{45B4EE9C-3AF9-4A17-8BF8-CA318E50F6B7}"/>
              </a:ext>
            </a:extLst>
          </p:cNvPr>
          <p:cNvPicPr>
            <a:picLocks noGrp="1" noChangeAspect="1"/>
          </p:cNvPicPr>
          <p:nvPr>
            <p:ph idx="1"/>
          </p:nvPr>
        </p:nvPicPr>
        <p:blipFill>
          <a:blip r:embed="rId6"/>
          <a:stretch>
            <a:fillRect/>
          </a:stretch>
        </p:blipFill>
        <p:spPr>
          <a:xfrm>
            <a:off x="1109763" y="1421461"/>
            <a:ext cx="6470907" cy="4011962"/>
          </a:xfrm>
          <a:prstGeom prst="roundRect">
            <a:avLst>
              <a:gd name="adj" fmla="val 1858"/>
            </a:avLst>
          </a:prstGeom>
          <a:effectLst>
            <a:outerShdw blurRad="50800" dist="50800" dir="5400000" algn="tl" rotWithShape="0">
              <a:srgbClr val="000000">
                <a:alpha val="43000"/>
              </a:srgbClr>
            </a:outerShdw>
          </a:effectLst>
        </p:spPr>
      </p:pic>
    </p:spTree>
    <p:custDataLst>
      <p:tags r:id="rId1"/>
    </p:custDataLst>
    <p:extLst>
      <p:ext uri="{BB962C8B-B14F-4D97-AF65-F5344CB8AC3E}">
        <p14:creationId xmlns:p14="http://schemas.microsoft.com/office/powerpoint/2010/main" val="416183805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2A90-88F2-45BE-B3C7-334CA6EA5781}"/>
              </a:ext>
            </a:extLst>
          </p:cNvPr>
          <p:cNvSpPr>
            <a:spLocks noGrp="1"/>
          </p:cNvSpPr>
          <p:nvPr>
            <p:ph type="title"/>
          </p:nvPr>
        </p:nvSpPr>
        <p:spPr/>
        <p:txBody>
          <a:bodyPr vert="horz" lIns="91440" tIns="45720" rIns="91440" bIns="45720" rtlCol="0" anchor="b">
            <a:normAutofit fontScale="90000"/>
          </a:bodyPr>
          <a:lstStyle/>
          <a:p>
            <a:pPr algn="ctr"/>
            <a:r>
              <a:rPr lang="en-US" sz="4400">
                <a:solidFill>
                  <a:srgbClr val="EBEBEB"/>
                </a:solidFill>
              </a:rPr>
              <a:t>Canvas Analytics</a:t>
            </a:r>
          </a:p>
        </p:txBody>
      </p:sp>
      <p:pic>
        <p:nvPicPr>
          <p:cNvPr id="13" name="Picture Placeholder 12" descr="A screenshot of a cell phone&#10;&#10;Description automatically generated">
            <a:extLst>
              <a:ext uri="{FF2B5EF4-FFF2-40B4-BE49-F238E27FC236}">
                <a16:creationId xmlns:a16="http://schemas.microsoft.com/office/drawing/2014/main" id="{F5C6DB01-0371-4FBE-820D-5FADAA6CB627}"/>
              </a:ext>
            </a:extLst>
          </p:cNvPr>
          <p:cNvPicPr>
            <a:picLocks noGrp="1" noChangeAspect="1"/>
          </p:cNvPicPr>
          <p:nvPr>
            <p:ph type="pic" idx="1"/>
          </p:nvPr>
        </p:nvPicPr>
        <p:blipFill>
          <a:blip r:embed="rId2"/>
          <a:srcRect t="4702" b="4702"/>
          <a:stretch>
            <a:fillRect/>
          </a:stretch>
        </p:blipFill>
        <p:spPr>
          <a:xfrm>
            <a:off x="697749" y="192087"/>
            <a:ext cx="10674844" cy="4147457"/>
          </a:xfrm>
        </p:spPr>
      </p:pic>
      <p:pic>
        <p:nvPicPr>
          <p:cNvPr id="17" name="Picture 16">
            <a:extLst>
              <a:ext uri="{FF2B5EF4-FFF2-40B4-BE49-F238E27FC236}">
                <a16:creationId xmlns:a16="http://schemas.microsoft.com/office/drawing/2014/main" id="{472CDAC7-8F36-4DCB-A61D-9760D16E16CA}"/>
              </a:ext>
            </a:extLst>
          </p:cNvPr>
          <p:cNvPicPr>
            <a:picLocks noChangeAspect="1"/>
          </p:cNvPicPr>
          <p:nvPr/>
        </p:nvPicPr>
        <p:blipFill>
          <a:blip r:embed="rId3"/>
          <a:stretch>
            <a:fillRect/>
          </a:stretch>
        </p:blipFill>
        <p:spPr>
          <a:xfrm>
            <a:off x="3533243" y="5592149"/>
            <a:ext cx="4069080" cy="396240"/>
          </a:xfrm>
          <a:prstGeom prst="rect">
            <a:avLst/>
          </a:prstGeom>
        </p:spPr>
      </p:pic>
    </p:spTree>
    <p:extLst>
      <p:ext uri="{BB962C8B-B14F-4D97-AF65-F5344CB8AC3E}">
        <p14:creationId xmlns:p14="http://schemas.microsoft.com/office/powerpoint/2010/main" val="3788348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591A634C-DB2A-4A4E-9D18-5A1A9034A03D}"/>
              </a:ext>
            </a:extLst>
          </p:cNvPr>
          <p:cNvSpPr>
            <a:spLocks noGrp="1"/>
          </p:cNvSpPr>
          <p:nvPr>
            <p:ph type="title"/>
          </p:nvPr>
        </p:nvSpPr>
        <p:spPr>
          <a:xfrm>
            <a:off x="1000372" y="1209957"/>
            <a:ext cx="3034580" cy="4438087"/>
          </a:xfrm>
        </p:spPr>
        <p:txBody>
          <a:bodyPr anchor="ctr">
            <a:normAutofit/>
          </a:bodyPr>
          <a:lstStyle/>
          <a:p>
            <a:pPr algn="r"/>
            <a:r>
              <a:rPr lang="en-US" sz="3200">
                <a:solidFill>
                  <a:schemeClr val="tx1"/>
                </a:solidFill>
              </a:rPr>
              <a:t>Reflections</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EC3E58-AF81-4422-B3DA-D0BDEB2B3C46}"/>
              </a:ext>
            </a:extLst>
          </p:cNvPr>
          <p:cNvSpPr>
            <a:spLocks noGrp="1"/>
          </p:cNvSpPr>
          <p:nvPr>
            <p:ph idx="1"/>
          </p:nvPr>
        </p:nvSpPr>
        <p:spPr>
          <a:xfrm>
            <a:off x="4678424" y="1059025"/>
            <a:ext cx="5302189" cy="4739950"/>
          </a:xfrm>
        </p:spPr>
        <p:txBody>
          <a:bodyPr anchor="ctr">
            <a:normAutofit/>
          </a:bodyPr>
          <a:lstStyle/>
          <a:p>
            <a:r>
              <a:rPr lang="en-US">
                <a:solidFill>
                  <a:schemeClr val="tx1"/>
                </a:solidFill>
              </a:rPr>
              <a:t>Went well</a:t>
            </a:r>
          </a:p>
          <a:p>
            <a:r>
              <a:rPr lang="en-US">
                <a:solidFill>
                  <a:schemeClr val="tx1"/>
                </a:solidFill>
              </a:rPr>
              <a:t>Went wrong</a:t>
            </a:r>
          </a:p>
          <a:p>
            <a:r>
              <a:rPr lang="en-US">
                <a:solidFill>
                  <a:schemeClr val="tx1"/>
                </a:solidFill>
              </a:rPr>
              <a:t>Things to improve</a:t>
            </a:r>
          </a:p>
        </p:txBody>
      </p:sp>
    </p:spTree>
    <p:extLst>
      <p:ext uri="{BB962C8B-B14F-4D97-AF65-F5344CB8AC3E}">
        <p14:creationId xmlns:p14="http://schemas.microsoft.com/office/powerpoint/2010/main" val="405720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F646-74D3-45B6-B551-2795E63E2804}"/>
              </a:ext>
            </a:extLst>
          </p:cNvPr>
          <p:cNvSpPr>
            <a:spLocks noGrp="1"/>
          </p:cNvSpPr>
          <p:nvPr>
            <p:ph type="title"/>
          </p:nvPr>
        </p:nvSpPr>
        <p:spPr/>
        <p:txBody>
          <a:bodyPr/>
          <a:lstStyle/>
          <a:p>
            <a:r>
              <a:rPr lang="en-US"/>
              <a:t>What Went Well</a:t>
            </a:r>
          </a:p>
        </p:txBody>
      </p:sp>
      <p:sp>
        <p:nvSpPr>
          <p:cNvPr id="3" name="Content Placeholder 2">
            <a:extLst>
              <a:ext uri="{FF2B5EF4-FFF2-40B4-BE49-F238E27FC236}">
                <a16:creationId xmlns:a16="http://schemas.microsoft.com/office/drawing/2014/main" id="{4708D2F2-F2DB-44E1-84D6-78108A54D69E}"/>
              </a:ext>
            </a:extLst>
          </p:cNvPr>
          <p:cNvSpPr>
            <a:spLocks noGrp="1"/>
          </p:cNvSpPr>
          <p:nvPr>
            <p:ph idx="1"/>
          </p:nvPr>
        </p:nvSpPr>
        <p:spPr/>
        <p:txBody>
          <a:bodyPr vert="horz" lIns="91440" tIns="45720" rIns="91440" bIns="45720" rtlCol="0" anchor="t">
            <a:normAutofit/>
          </a:bodyPr>
          <a:lstStyle/>
          <a:p>
            <a:r>
              <a:rPr lang="en-US"/>
              <a:t>The students who completed the activities seemed to do so correctly and without needing additional instructions or clarification on how to complete the assignments. This let us know that our directions were clear to most students. </a:t>
            </a:r>
          </a:p>
          <a:p>
            <a:r>
              <a:rPr lang="en-US"/>
              <a:t>A majority of students were engaged and interacting.</a:t>
            </a:r>
          </a:p>
          <a:p>
            <a:endParaRPr lang="en-US"/>
          </a:p>
        </p:txBody>
      </p:sp>
    </p:spTree>
    <p:extLst>
      <p:ext uri="{BB962C8B-B14F-4D97-AF65-F5344CB8AC3E}">
        <p14:creationId xmlns:p14="http://schemas.microsoft.com/office/powerpoint/2010/main" val="1218470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F646-74D3-45B6-B551-2795E63E2804}"/>
              </a:ext>
            </a:extLst>
          </p:cNvPr>
          <p:cNvSpPr>
            <a:spLocks noGrp="1"/>
          </p:cNvSpPr>
          <p:nvPr>
            <p:ph type="title"/>
          </p:nvPr>
        </p:nvSpPr>
        <p:spPr/>
        <p:txBody>
          <a:bodyPr/>
          <a:lstStyle/>
          <a:p>
            <a:r>
              <a:rPr lang="en-US"/>
              <a:t>What Went Wrong</a:t>
            </a:r>
          </a:p>
        </p:txBody>
      </p:sp>
      <p:sp>
        <p:nvSpPr>
          <p:cNvPr id="3" name="Content Placeholder 2">
            <a:extLst>
              <a:ext uri="{FF2B5EF4-FFF2-40B4-BE49-F238E27FC236}">
                <a16:creationId xmlns:a16="http://schemas.microsoft.com/office/drawing/2014/main" id="{4708D2F2-F2DB-44E1-84D6-78108A54D69E}"/>
              </a:ext>
            </a:extLst>
          </p:cNvPr>
          <p:cNvSpPr>
            <a:spLocks noGrp="1"/>
          </p:cNvSpPr>
          <p:nvPr>
            <p:ph idx="1"/>
          </p:nvPr>
        </p:nvSpPr>
        <p:spPr/>
        <p:txBody>
          <a:bodyPr vert="horz" lIns="91440" tIns="45720" rIns="91440" bIns="45720" rtlCol="0" anchor="t">
            <a:normAutofit/>
          </a:bodyPr>
          <a:lstStyle/>
          <a:p>
            <a:r>
              <a:rPr lang="en-US"/>
              <a:t>A couple of students had difficulty navigating to the external social bookmarking activity. They reached out through Canvas and we were able to help them quickly. Simpler instructions could help, next time.</a:t>
            </a:r>
          </a:p>
          <a:p>
            <a:r>
              <a:rPr lang="en-US"/>
              <a:t>We experienced a minor outage with a link to one of the activities in Module 2 but were able to address the issue appropriately. </a:t>
            </a:r>
          </a:p>
          <a:p>
            <a:r>
              <a:rPr lang="en-US"/>
              <a:t>One issue with the free Canvas for Teachers – a student with no name! She was able to add her name in one area, but the grade sheet had her as a nameless student. This caused some confusion.</a:t>
            </a:r>
          </a:p>
        </p:txBody>
      </p:sp>
    </p:spTree>
    <p:extLst>
      <p:ext uri="{BB962C8B-B14F-4D97-AF65-F5344CB8AC3E}">
        <p14:creationId xmlns:p14="http://schemas.microsoft.com/office/powerpoint/2010/main" val="1042122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CCF95CD6-3636-4F10-814B-10DE557E94CF}"/>
              </a:ext>
            </a:extLst>
          </p:cNvPr>
          <p:cNvSpPr>
            <a:spLocks noGrp="1"/>
          </p:cNvSpPr>
          <p:nvPr>
            <p:ph type="title" idx="4294967295"/>
          </p:nvPr>
        </p:nvSpPr>
        <p:spPr>
          <a:xfrm>
            <a:off x="1000372" y="1209957"/>
            <a:ext cx="3034580" cy="4438087"/>
          </a:xfrm>
        </p:spPr>
        <p:txBody>
          <a:bodyPr vert="horz" lIns="91440" tIns="45720" rIns="91440" bIns="45720" rtlCol="0" anchor="ctr">
            <a:normAutofit/>
          </a:bodyPr>
          <a:lstStyle/>
          <a:p>
            <a:pPr algn="r"/>
            <a:r>
              <a:rPr lang="en-US" sz="3200">
                <a:solidFill>
                  <a:schemeClr val="tx1"/>
                </a:solidFill>
              </a:rPr>
              <a:t>The Course</a:t>
            </a:r>
          </a:p>
        </p:txBody>
      </p:sp>
      <p:cxnSp>
        <p:nvCxnSpPr>
          <p:cNvPr id="29"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F418E2-1D53-4832-84ED-99B80CD20F8A}"/>
              </a:ext>
            </a:extLst>
          </p:cNvPr>
          <p:cNvSpPr>
            <a:spLocks noGrp="1"/>
          </p:cNvSpPr>
          <p:nvPr>
            <p:ph idx="4294967295"/>
          </p:nvPr>
        </p:nvSpPr>
        <p:spPr>
          <a:xfrm>
            <a:off x="4678424" y="1059025"/>
            <a:ext cx="5302189" cy="4739950"/>
          </a:xfrm>
        </p:spPr>
        <p:txBody>
          <a:bodyPr vert="horz" lIns="91440" tIns="45720" rIns="91440" bIns="45720" rtlCol="0" anchor="ctr">
            <a:normAutofit/>
          </a:bodyPr>
          <a:lstStyle/>
          <a:p>
            <a:r>
              <a:rPr lang="en-US">
                <a:solidFill>
                  <a:schemeClr val="tx1"/>
                </a:solidFill>
              </a:rPr>
              <a:t>The topic</a:t>
            </a:r>
          </a:p>
          <a:p>
            <a:r>
              <a:rPr lang="en-US">
                <a:solidFill>
                  <a:schemeClr val="tx1"/>
                </a:solidFill>
              </a:rPr>
              <a:t>Target audience</a:t>
            </a:r>
          </a:p>
          <a:p>
            <a:r>
              <a:rPr lang="en-US">
                <a:solidFill>
                  <a:schemeClr val="tx1"/>
                </a:solidFill>
              </a:rPr>
              <a:t>Learner-content interaction</a:t>
            </a:r>
          </a:p>
          <a:p>
            <a:r>
              <a:rPr lang="en-US">
                <a:solidFill>
                  <a:schemeClr val="tx1"/>
                </a:solidFill>
              </a:rPr>
              <a:t>Learner to learner interaction</a:t>
            </a:r>
          </a:p>
          <a:p>
            <a:r>
              <a:rPr lang="en-US">
                <a:solidFill>
                  <a:schemeClr val="tx1"/>
                </a:solidFill>
              </a:rPr>
              <a:t>Teacher to student interaction</a:t>
            </a:r>
          </a:p>
          <a:p>
            <a:r>
              <a:rPr lang="en-US">
                <a:solidFill>
                  <a:schemeClr val="tx1"/>
                </a:solidFill>
              </a:rPr>
              <a:t>Examples of student interactions</a:t>
            </a:r>
          </a:p>
        </p:txBody>
      </p:sp>
    </p:spTree>
    <p:extLst>
      <p:ext uri="{BB962C8B-B14F-4D97-AF65-F5344CB8AC3E}">
        <p14:creationId xmlns:p14="http://schemas.microsoft.com/office/powerpoint/2010/main" val="430956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F646-74D3-45B6-B551-2795E63E2804}"/>
              </a:ext>
            </a:extLst>
          </p:cNvPr>
          <p:cNvSpPr>
            <a:spLocks noGrp="1"/>
          </p:cNvSpPr>
          <p:nvPr>
            <p:ph type="title"/>
          </p:nvPr>
        </p:nvSpPr>
        <p:spPr/>
        <p:txBody>
          <a:bodyPr/>
          <a:lstStyle/>
          <a:p>
            <a:r>
              <a:rPr lang="en-US"/>
              <a:t>Things To Improve</a:t>
            </a:r>
          </a:p>
        </p:txBody>
      </p:sp>
      <p:sp>
        <p:nvSpPr>
          <p:cNvPr id="3" name="Content Placeholder 2">
            <a:extLst>
              <a:ext uri="{FF2B5EF4-FFF2-40B4-BE49-F238E27FC236}">
                <a16:creationId xmlns:a16="http://schemas.microsoft.com/office/drawing/2014/main" id="{4708D2F2-F2DB-44E1-84D6-78108A54D69E}"/>
              </a:ext>
            </a:extLst>
          </p:cNvPr>
          <p:cNvSpPr>
            <a:spLocks noGrp="1"/>
          </p:cNvSpPr>
          <p:nvPr>
            <p:ph idx="1"/>
          </p:nvPr>
        </p:nvSpPr>
        <p:spPr/>
        <p:txBody>
          <a:bodyPr vert="horz" lIns="91440" tIns="45720" rIns="91440" bIns="45720" rtlCol="0" anchor="t">
            <a:normAutofit/>
          </a:bodyPr>
          <a:lstStyle/>
          <a:p>
            <a:r>
              <a:rPr lang="en-US"/>
              <a:t>Next time we would like to ensure that we adjust the directions for our activities to include some basic tips/resources on how to use Canvas so that we don't make assumptions about a student's prior knowledge on how to upload photos or post in discussion forums, etc. </a:t>
            </a:r>
          </a:p>
          <a:p>
            <a:r>
              <a:rPr lang="en-US"/>
              <a:t>Working in an LMS with the SCORM tool enabled would facilitate streamlining outside content like the Articulate pre-assessment quiz.</a:t>
            </a:r>
          </a:p>
          <a:p>
            <a:r>
              <a:rPr lang="en-US"/>
              <a:t>Having a synchronous session to ensure students can ask questions and instructors can spot areas that need extra clarification and resources.</a:t>
            </a:r>
          </a:p>
        </p:txBody>
      </p:sp>
    </p:spTree>
    <p:extLst>
      <p:ext uri="{BB962C8B-B14F-4D97-AF65-F5344CB8AC3E}">
        <p14:creationId xmlns:p14="http://schemas.microsoft.com/office/powerpoint/2010/main" val="4249840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Oval 4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Oval 4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Oval 4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7" name="Oval 4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5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2" name="Rectangle 5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4" name="Rectangle 53">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56"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8"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4" name="Title 3">
            <a:extLst>
              <a:ext uri="{FF2B5EF4-FFF2-40B4-BE49-F238E27FC236}">
                <a16:creationId xmlns:a16="http://schemas.microsoft.com/office/drawing/2014/main" id="{5476C61D-D43D-49D1-AB20-ADBAE027EEA7}"/>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a:solidFill>
                  <a:srgbClr val="FFFFFF"/>
                </a:solidFill>
              </a:rPr>
              <a:t>Topic Algebra 2</a:t>
            </a:r>
          </a:p>
        </p:txBody>
      </p:sp>
      <p:pic>
        <p:nvPicPr>
          <p:cNvPr id="8" name="Picture Placeholder 7">
            <a:extLst>
              <a:ext uri="{FF2B5EF4-FFF2-40B4-BE49-F238E27FC236}">
                <a16:creationId xmlns:a16="http://schemas.microsoft.com/office/drawing/2014/main" id="{4DB830D3-ECE3-4C4E-AB53-DFB006D75135}"/>
              </a:ext>
            </a:extLst>
          </p:cNvPr>
          <p:cNvPicPr>
            <a:picLocks noGrp="1" noChangeAspect="1"/>
          </p:cNvPicPr>
          <p:nvPr>
            <p:ph type="pic" idx="1"/>
          </p:nvPr>
        </p:nvPicPr>
        <p:blipFill rotWithShape="1">
          <a:blip r:embed="rId3"/>
          <a:srcRect l="22003" r="25756"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60" name="Rectangle 59">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2" name="Oval 61">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63">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Text Placeholder 5">
            <a:extLst>
              <a:ext uri="{FF2B5EF4-FFF2-40B4-BE49-F238E27FC236}">
                <a16:creationId xmlns:a16="http://schemas.microsoft.com/office/drawing/2014/main" id="{F1136139-649D-4DF4-A0BD-64551A97D399}"/>
              </a:ext>
            </a:extLst>
          </p:cNvPr>
          <p:cNvSpPr>
            <a:spLocks noGrp="1"/>
          </p:cNvSpPr>
          <p:nvPr>
            <p:ph type="body" sz="half" idx="2"/>
          </p:nvPr>
        </p:nvSpPr>
        <p:spPr>
          <a:xfrm>
            <a:off x="639098" y="2050742"/>
            <a:ext cx="6072776" cy="4179733"/>
          </a:xfrm>
        </p:spPr>
        <p:txBody>
          <a:bodyPr vert="horz" lIns="91440" tIns="45720" rIns="91440" bIns="45720" rtlCol="0" anchor="ctr">
            <a:normAutofit/>
          </a:bodyPr>
          <a:lstStyle/>
          <a:p>
            <a:r>
              <a:rPr lang="en-US" sz="1600" b="1">
                <a:solidFill>
                  <a:srgbClr val="92D050"/>
                </a:solidFill>
              </a:rPr>
              <a:t>Target students </a:t>
            </a:r>
          </a:p>
          <a:p>
            <a:pPr marL="285750" indent="-285750">
              <a:buFont typeface="Wingdings" charset="2"/>
              <a:buChar char="v"/>
            </a:pPr>
            <a:r>
              <a:rPr lang="en-US" sz="1600">
                <a:solidFill>
                  <a:srgbClr val="FFFFFF"/>
                </a:solidFill>
              </a:rPr>
              <a:t>Algebra 2 students, grades 10-12 </a:t>
            </a:r>
          </a:p>
          <a:p>
            <a:pPr>
              <a:buFont typeface="Wingdings 3" charset="2"/>
              <a:buChar char=""/>
            </a:pPr>
            <a:endParaRPr lang="en-US" sz="1600">
              <a:solidFill>
                <a:srgbClr val="FFFFFF"/>
              </a:solidFill>
            </a:endParaRPr>
          </a:p>
          <a:p>
            <a:r>
              <a:rPr lang="en-US" sz="1600" b="1">
                <a:solidFill>
                  <a:srgbClr val="92D050"/>
                </a:solidFill>
              </a:rPr>
              <a:t>Learning Objectives </a:t>
            </a:r>
          </a:p>
          <a:p>
            <a:pPr>
              <a:buSzPct val="100000"/>
            </a:pPr>
            <a:r>
              <a:rPr lang="en-US" sz="1600">
                <a:solidFill>
                  <a:srgbClr val="FFFFFF"/>
                </a:solidFill>
              </a:rPr>
              <a:t>After the unit students will be able to:</a:t>
            </a:r>
          </a:p>
          <a:p>
            <a:pPr marL="285750" indent="-285750">
              <a:buSzPct val="100000"/>
              <a:buFont typeface="Wingdings" panose="05000000000000000000" pitchFamily="2" charset="2"/>
              <a:buChar char="v"/>
            </a:pPr>
            <a:r>
              <a:rPr lang="en-US" sz="1600">
                <a:solidFill>
                  <a:srgbClr val="FFFFFF"/>
                </a:solidFill>
              </a:rPr>
              <a:t>Understand the rules of exponents </a:t>
            </a:r>
          </a:p>
          <a:p>
            <a:pPr marL="285750" indent="-285750">
              <a:buSzPct val="100000"/>
              <a:buFont typeface="Wingdings" panose="05000000000000000000" pitchFamily="2" charset="2"/>
              <a:buChar char="v"/>
            </a:pPr>
            <a:r>
              <a:rPr lang="en-US" sz="1600">
                <a:solidFill>
                  <a:srgbClr val="FFFFFF"/>
                </a:solidFill>
              </a:rPr>
              <a:t>Recognize the situations in which each</a:t>
            </a:r>
          </a:p>
          <a:p>
            <a:pPr>
              <a:buSzPct val="100000"/>
            </a:pPr>
            <a:r>
              <a:rPr lang="en-US" sz="1600">
                <a:solidFill>
                  <a:srgbClr val="FFFFFF"/>
                </a:solidFill>
              </a:rPr>
              <a:t>      exponent rule applies </a:t>
            </a:r>
          </a:p>
          <a:p>
            <a:pPr marL="285750" indent="-285750">
              <a:buSzPct val="100000"/>
              <a:buFont typeface="Wingdings" panose="05000000000000000000" pitchFamily="2" charset="2"/>
              <a:buChar char="v"/>
            </a:pPr>
            <a:r>
              <a:rPr lang="en-US" sz="1600">
                <a:solidFill>
                  <a:srgbClr val="FFFFFF"/>
                </a:solidFill>
              </a:rPr>
              <a:t>Describe the function of an exponent </a:t>
            </a:r>
          </a:p>
          <a:p>
            <a:pPr marL="285750" indent="-285750">
              <a:buSzPct val="100000"/>
              <a:buFont typeface="Wingdings" panose="05000000000000000000" pitchFamily="2" charset="2"/>
              <a:buChar char="v"/>
            </a:pPr>
            <a:r>
              <a:rPr lang="en-US" sz="1600">
                <a:solidFill>
                  <a:srgbClr val="FFFFFF"/>
                </a:solidFill>
              </a:rPr>
              <a:t>Model exponential growth and decay </a:t>
            </a:r>
          </a:p>
          <a:p>
            <a:pPr>
              <a:buFont typeface="Wingdings 3" charset="2"/>
              <a:buChar char=""/>
            </a:pPr>
            <a:endParaRPr lang="en-US">
              <a:solidFill>
                <a:srgbClr val="FFFFFF"/>
              </a:solidFill>
            </a:endParaRPr>
          </a:p>
        </p:txBody>
      </p:sp>
    </p:spTree>
    <p:extLst>
      <p:ext uri="{BB962C8B-B14F-4D97-AF65-F5344CB8AC3E}">
        <p14:creationId xmlns:p14="http://schemas.microsoft.com/office/powerpoint/2010/main" val="230379425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3E2-BD7C-416B-842D-B821F044B845}"/>
              </a:ext>
            </a:extLst>
          </p:cNvPr>
          <p:cNvSpPr>
            <a:spLocks noGrp="1"/>
          </p:cNvSpPr>
          <p:nvPr>
            <p:ph type="title"/>
          </p:nvPr>
        </p:nvSpPr>
        <p:spPr>
          <a:xfrm>
            <a:off x="605202" y="474080"/>
            <a:ext cx="3974053" cy="1600200"/>
          </a:xfrm>
        </p:spPr>
        <p:txBody>
          <a:bodyPr/>
          <a:lstStyle/>
          <a:p>
            <a:r>
              <a:rPr lang="en-US" sz="3600">
                <a:solidFill>
                  <a:srgbClr val="EBEBEB"/>
                </a:solidFill>
              </a:rPr>
              <a:t>Learner-Content Interaction (L-C)</a:t>
            </a:r>
            <a:endParaRPr lang="en-US"/>
          </a:p>
        </p:txBody>
      </p:sp>
      <p:sp>
        <p:nvSpPr>
          <p:cNvPr id="4" name="Text Placeholder 3">
            <a:extLst>
              <a:ext uri="{FF2B5EF4-FFF2-40B4-BE49-F238E27FC236}">
                <a16:creationId xmlns:a16="http://schemas.microsoft.com/office/drawing/2014/main" id="{B576721E-E8F5-41B7-B5E6-AA9BB34DAC0E}"/>
              </a:ext>
            </a:extLst>
          </p:cNvPr>
          <p:cNvSpPr>
            <a:spLocks noGrp="1"/>
          </p:cNvSpPr>
          <p:nvPr>
            <p:ph idx="1"/>
          </p:nvPr>
        </p:nvSpPr>
        <p:spPr>
          <a:xfrm>
            <a:off x="711609" y="3184722"/>
            <a:ext cx="3867646" cy="2533475"/>
          </a:xfrm>
        </p:spPr>
        <p:txBody>
          <a:bodyPr>
            <a:normAutofit/>
          </a:bodyPr>
          <a:lstStyle/>
          <a:p>
            <a:pPr marL="285750" indent="-285750">
              <a:buFont typeface="Wingdings" charset="2"/>
              <a:buChar char="Ø"/>
            </a:pPr>
            <a:r>
              <a:rPr lang="en-US" sz="1400">
                <a:solidFill>
                  <a:schemeClr val="bg1"/>
                </a:solidFill>
              </a:rPr>
              <a:t>A pre-assessment quiz was created using Articulate </a:t>
            </a:r>
            <a:r>
              <a:rPr lang="en-US" sz="1400" err="1">
                <a:solidFill>
                  <a:schemeClr val="bg1"/>
                </a:solidFill>
              </a:rPr>
              <a:t>Quizmaker</a:t>
            </a:r>
            <a:r>
              <a:rPr lang="en-US" sz="1400">
                <a:solidFill>
                  <a:schemeClr val="bg1"/>
                </a:solidFill>
              </a:rPr>
              <a:t> and Storyline.</a:t>
            </a:r>
          </a:p>
          <a:p>
            <a:pPr marL="285750" indent="-285750">
              <a:buFont typeface="Wingdings" charset="2"/>
              <a:buChar char="Ø"/>
            </a:pPr>
            <a:r>
              <a:rPr lang="en-US" sz="1400">
                <a:solidFill>
                  <a:schemeClr val="bg1"/>
                </a:solidFill>
              </a:rPr>
              <a:t>We created a private Diigo.com group and posted resources from Khan Academy and Virtual Nerd to initiate a course-focused social bookmarking activity. </a:t>
            </a:r>
          </a:p>
          <a:p>
            <a:pPr marL="0" indent="0">
              <a:buNone/>
            </a:pPr>
            <a:endParaRPr lang="en-US" sz="1400">
              <a:solidFill>
                <a:schemeClr val="bg1"/>
              </a:solidFill>
            </a:endParaRPr>
          </a:p>
        </p:txBody>
      </p:sp>
      <p:sp>
        <p:nvSpPr>
          <p:cNvPr id="3" name="Text Placeholder 2">
            <a:extLst>
              <a:ext uri="{FF2B5EF4-FFF2-40B4-BE49-F238E27FC236}">
                <a16:creationId xmlns:a16="http://schemas.microsoft.com/office/drawing/2014/main" id="{B8D04888-5C72-4CC4-ADED-B4EB588123B7}"/>
              </a:ext>
            </a:extLst>
          </p:cNvPr>
          <p:cNvSpPr>
            <a:spLocks noGrp="1"/>
          </p:cNvSpPr>
          <p:nvPr>
            <p:ph type="body" sz="half" idx="2"/>
          </p:nvPr>
        </p:nvSpPr>
        <p:spPr>
          <a:xfrm>
            <a:off x="711609" y="2120101"/>
            <a:ext cx="2733555" cy="483401"/>
          </a:xfrm>
        </p:spPr>
        <p:txBody>
          <a:bodyPr>
            <a:noAutofit/>
          </a:bodyPr>
          <a:lstStyle/>
          <a:p>
            <a:r>
              <a:rPr lang="en-US" sz="3600"/>
              <a:t>Module 0</a:t>
            </a:r>
          </a:p>
        </p:txBody>
      </p:sp>
      <p:pic>
        <p:nvPicPr>
          <p:cNvPr id="11" name="Picture 10" descr="A picture containing device&#10;&#10;Description automatically generated">
            <a:extLst>
              <a:ext uri="{FF2B5EF4-FFF2-40B4-BE49-F238E27FC236}">
                <a16:creationId xmlns:a16="http://schemas.microsoft.com/office/drawing/2014/main" id="{CF28960F-8A9F-4D62-BB1E-4D1040DD61FF}"/>
              </a:ext>
            </a:extLst>
          </p:cNvPr>
          <p:cNvPicPr>
            <a:picLocks noChangeAspect="1"/>
          </p:cNvPicPr>
          <p:nvPr/>
        </p:nvPicPr>
        <p:blipFill>
          <a:blip r:embed="rId3"/>
          <a:stretch>
            <a:fillRect/>
          </a:stretch>
        </p:blipFill>
        <p:spPr>
          <a:xfrm>
            <a:off x="5267340" y="978938"/>
            <a:ext cx="722601" cy="722601"/>
          </a:xfrm>
          <a:prstGeom prst="rect">
            <a:avLst/>
          </a:prstGeom>
        </p:spPr>
      </p:pic>
      <p:sp>
        <p:nvSpPr>
          <p:cNvPr id="12" name="Text Placeholder 2">
            <a:extLst>
              <a:ext uri="{FF2B5EF4-FFF2-40B4-BE49-F238E27FC236}">
                <a16:creationId xmlns:a16="http://schemas.microsoft.com/office/drawing/2014/main" id="{BB26C4C7-D588-494A-8E17-2D8D8C8E65D2}"/>
              </a:ext>
            </a:extLst>
          </p:cNvPr>
          <p:cNvSpPr txBox="1">
            <a:spLocks/>
          </p:cNvSpPr>
          <p:nvPr/>
        </p:nvSpPr>
        <p:spPr>
          <a:xfrm>
            <a:off x="5043050" y="474079"/>
            <a:ext cx="3141878" cy="384945"/>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Technology</a:t>
            </a:r>
          </a:p>
        </p:txBody>
      </p:sp>
      <p:sp>
        <p:nvSpPr>
          <p:cNvPr id="13" name="Text Placeholder 2">
            <a:extLst>
              <a:ext uri="{FF2B5EF4-FFF2-40B4-BE49-F238E27FC236}">
                <a16:creationId xmlns:a16="http://schemas.microsoft.com/office/drawing/2014/main" id="{B9EF87D9-702B-4DAE-A7B1-893F1E86BBAB}"/>
              </a:ext>
            </a:extLst>
          </p:cNvPr>
          <p:cNvSpPr txBox="1">
            <a:spLocks/>
          </p:cNvSpPr>
          <p:nvPr/>
        </p:nvSpPr>
        <p:spPr>
          <a:xfrm>
            <a:off x="711609" y="2743116"/>
            <a:ext cx="1314700" cy="44160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Theory</a:t>
            </a:r>
          </a:p>
        </p:txBody>
      </p:sp>
      <p:sp>
        <p:nvSpPr>
          <p:cNvPr id="14" name="Text Placeholder 2">
            <a:extLst>
              <a:ext uri="{FF2B5EF4-FFF2-40B4-BE49-F238E27FC236}">
                <a16:creationId xmlns:a16="http://schemas.microsoft.com/office/drawing/2014/main" id="{0719991B-CFA5-4495-9F36-5A9DA4885B52}"/>
              </a:ext>
            </a:extLst>
          </p:cNvPr>
          <p:cNvSpPr txBox="1">
            <a:spLocks/>
          </p:cNvSpPr>
          <p:nvPr/>
        </p:nvSpPr>
        <p:spPr>
          <a:xfrm>
            <a:off x="5043050" y="2150719"/>
            <a:ext cx="3141878" cy="38494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Example</a:t>
            </a:r>
          </a:p>
        </p:txBody>
      </p:sp>
      <p:sp>
        <p:nvSpPr>
          <p:cNvPr id="25" name="Text Placeholder 2">
            <a:extLst>
              <a:ext uri="{FF2B5EF4-FFF2-40B4-BE49-F238E27FC236}">
                <a16:creationId xmlns:a16="http://schemas.microsoft.com/office/drawing/2014/main" id="{1FBFF6A3-7E7B-4C5A-9282-F88DA3178353}"/>
              </a:ext>
            </a:extLst>
          </p:cNvPr>
          <p:cNvSpPr txBox="1">
            <a:spLocks/>
          </p:cNvSpPr>
          <p:nvPr/>
        </p:nvSpPr>
        <p:spPr>
          <a:xfrm>
            <a:off x="5043049" y="1628980"/>
            <a:ext cx="3840891" cy="384945"/>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400">
                <a:solidFill>
                  <a:schemeClr val="tx1">
                    <a:lumMod val="85000"/>
                    <a:lumOff val="15000"/>
                  </a:schemeClr>
                </a:solidFill>
              </a:rPr>
              <a:t>Storyline 360</a:t>
            </a:r>
          </a:p>
        </p:txBody>
      </p:sp>
      <p:pic>
        <p:nvPicPr>
          <p:cNvPr id="18" name="Picture 17" descr="A person standing in front of a building&#10;&#10;Description automatically generated">
            <a:extLst>
              <a:ext uri="{FF2B5EF4-FFF2-40B4-BE49-F238E27FC236}">
                <a16:creationId xmlns:a16="http://schemas.microsoft.com/office/drawing/2014/main" id="{2477292F-D116-4A4E-B50C-34EA887A54BD}"/>
              </a:ext>
            </a:extLst>
          </p:cNvPr>
          <p:cNvPicPr>
            <a:picLocks noChangeAspect="1"/>
          </p:cNvPicPr>
          <p:nvPr/>
        </p:nvPicPr>
        <p:blipFill>
          <a:blip r:embed="rId4"/>
          <a:stretch>
            <a:fillRect/>
          </a:stretch>
        </p:blipFill>
        <p:spPr>
          <a:xfrm>
            <a:off x="6096000" y="2627563"/>
            <a:ext cx="5012479" cy="3723328"/>
          </a:xfrm>
          <a:prstGeom prst="roundRect">
            <a:avLst>
              <a:gd name="adj" fmla="val 0"/>
            </a:avLst>
          </a:prstGeom>
          <a:effectLst/>
        </p:spPr>
      </p:pic>
    </p:spTree>
    <p:extLst>
      <p:ext uri="{BB962C8B-B14F-4D97-AF65-F5344CB8AC3E}">
        <p14:creationId xmlns:p14="http://schemas.microsoft.com/office/powerpoint/2010/main" val="554423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3E2-BD7C-416B-842D-B821F044B845}"/>
              </a:ext>
            </a:extLst>
          </p:cNvPr>
          <p:cNvSpPr>
            <a:spLocks noGrp="1"/>
          </p:cNvSpPr>
          <p:nvPr>
            <p:ph type="title"/>
          </p:nvPr>
        </p:nvSpPr>
        <p:spPr>
          <a:xfrm>
            <a:off x="605202" y="474080"/>
            <a:ext cx="3974053" cy="1600200"/>
          </a:xfrm>
        </p:spPr>
        <p:txBody>
          <a:bodyPr/>
          <a:lstStyle/>
          <a:p>
            <a:r>
              <a:rPr lang="en-US" sz="3600">
                <a:solidFill>
                  <a:srgbClr val="EBEBEB"/>
                </a:solidFill>
              </a:rPr>
              <a:t>Learner-Content Interaction (L-C)</a:t>
            </a:r>
            <a:endParaRPr lang="en-US"/>
          </a:p>
        </p:txBody>
      </p:sp>
      <p:sp>
        <p:nvSpPr>
          <p:cNvPr id="4" name="Text Placeholder 3">
            <a:extLst>
              <a:ext uri="{FF2B5EF4-FFF2-40B4-BE49-F238E27FC236}">
                <a16:creationId xmlns:a16="http://schemas.microsoft.com/office/drawing/2014/main" id="{B576721E-E8F5-41B7-B5E6-AA9BB34DAC0E}"/>
              </a:ext>
            </a:extLst>
          </p:cNvPr>
          <p:cNvSpPr>
            <a:spLocks noGrp="1"/>
          </p:cNvSpPr>
          <p:nvPr>
            <p:ph idx="1"/>
          </p:nvPr>
        </p:nvSpPr>
        <p:spPr>
          <a:xfrm>
            <a:off x="711609" y="2963919"/>
            <a:ext cx="3867646" cy="3327824"/>
          </a:xfrm>
        </p:spPr>
        <p:txBody>
          <a:bodyPr>
            <a:normAutofit/>
          </a:bodyPr>
          <a:lstStyle/>
          <a:p>
            <a:pPr marL="285750" indent="-285750">
              <a:buFont typeface="Wingdings" charset="2"/>
              <a:buChar char="Ø"/>
            </a:pPr>
            <a:r>
              <a:rPr lang="en-US" sz="1400">
                <a:solidFill>
                  <a:schemeClr val="bg1"/>
                </a:solidFill>
              </a:rPr>
              <a:t>This module design breaks down the content in small </a:t>
            </a:r>
            <a:r>
              <a:rPr lang="en-US" sz="1400" b="1">
                <a:solidFill>
                  <a:schemeClr val="bg1"/>
                </a:solidFill>
              </a:rPr>
              <a:t>one-minute videos</a:t>
            </a:r>
            <a:r>
              <a:rPr lang="en-US" sz="1400">
                <a:solidFill>
                  <a:schemeClr val="bg1"/>
                </a:solidFill>
              </a:rPr>
              <a:t> that use as much as possible </a:t>
            </a:r>
            <a:r>
              <a:rPr lang="en-US" sz="1400" b="1">
                <a:solidFill>
                  <a:schemeClr val="bg1"/>
                </a:solidFill>
              </a:rPr>
              <a:t>Mayer’s principles of media design</a:t>
            </a:r>
            <a:r>
              <a:rPr lang="en-US" sz="1400">
                <a:solidFill>
                  <a:schemeClr val="bg1"/>
                </a:solidFill>
              </a:rPr>
              <a:t>.</a:t>
            </a:r>
          </a:p>
          <a:p>
            <a:pPr marL="285750" indent="-285750">
              <a:buFont typeface="Wingdings" charset="2"/>
              <a:buChar char="Ø"/>
            </a:pPr>
            <a:r>
              <a:rPr lang="en-US" sz="1400">
                <a:solidFill>
                  <a:schemeClr val="bg1"/>
                </a:solidFill>
              </a:rPr>
              <a:t>Each video is followed by </a:t>
            </a:r>
            <a:r>
              <a:rPr lang="en-US" sz="1400" b="1">
                <a:solidFill>
                  <a:schemeClr val="bg1"/>
                </a:solidFill>
              </a:rPr>
              <a:t>small quizzes</a:t>
            </a:r>
            <a:r>
              <a:rPr lang="en-US" sz="1400">
                <a:solidFill>
                  <a:schemeClr val="bg1"/>
                </a:solidFill>
              </a:rPr>
              <a:t>. Following the </a:t>
            </a:r>
            <a:r>
              <a:rPr lang="en-US" sz="1400" b="1">
                <a:solidFill>
                  <a:schemeClr val="bg1"/>
                </a:solidFill>
              </a:rPr>
              <a:t>behavioral learning theory</a:t>
            </a:r>
            <a:r>
              <a:rPr lang="en-US" sz="1400">
                <a:solidFill>
                  <a:schemeClr val="bg1"/>
                </a:solidFill>
              </a:rPr>
              <a:t>, these quizzes allow the student to receive immediate feedback after each answer to either reinforce or correct the student’s understanding of the exercise.</a:t>
            </a:r>
          </a:p>
        </p:txBody>
      </p:sp>
      <p:sp>
        <p:nvSpPr>
          <p:cNvPr id="3" name="Text Placeholder 2">
            <a:extLst>
              <a:ext uri="{FF2B5EF4-FFF2-40B4-BE49-F238E27FC236}">
                <a16:creationId xmlns:a16="http://schemas.microsoft.com/office/drawing/2014/main" id="{B8D04888-5C72-4CC4-ADED-B4EB588123B7}"/>
              </a:ext>
            </a:extLst>
          </p:cNvPr>
          <p:cNvSpPr>
            <a:spLocks noGrp="1"/>
          </p:cNvSpPr>
          <p:nvPr>
            <p:ph type="body" sz="half" idx="2"/>
          </p:nvPr>
        </p:nvSpPr>
        <p:spPr>
          <a:xfrm>
            <a:off x="711609" y="2120101"/>
            <a:ext cx="2733555" cy="483401"/>
          </a:xfrm>
        </p:spPr>
        <p:txBody>
          <a:bodyPr>
            <a:noAutofit/>
          </a:bodyPr>
          <a:lstStyle/>
          <a:p>
            <a:r>
              <a:rPr lang="en-US" sz="3600"/>
              <a:t>Module 1</a:t>
            </a:r>
          </a:p>
        </p:txBody>
      </p:sp>
      <p:pic>
        <p:nvPicPr>
          <p:cNvPr id="11" name="Picture 10" descr="A picture containing device&#10;&#10;Description automatically generated">
            <a:extLst>
              <a:ext uri="{FF2B5EF4-FFF2-40B4-BE49-F238E27FC236}">
                <a16:creationId xmlns:a16="http://schemas.microsoft.com/office/drawing/2014/main" id="{CF28960F-8A9F-4D62-BB1E-4D1040DD61FF}"/>
              </a:ext>
            </a:extLst>
          </p:cNvPr>
          <p:cNvPicPr>
            <a:picLocks noChangeAspect="1"/>
          </p:cNvPicPr>
          <p:nvPr/>
        </p:nvPicPr>
        <p:blipFill>
          <a:blip r:embed="rId5"/>
          <a:stretch>
            <a:fillRect/>
          </a:stretch>
        </p:blipFill>
        <p:spPr>
          <a:xfrm>
            <a:off x="6433410" y="978938"/>
            <a:ext cx="722601" cy="722601"/>
          </a:xfrm>
          <a:prstGeom prst="rect">
            <a:avLst/>
          </a:prstGeom>
        </p:spPr>
      </p:pic>
      <p:sp>
        <p:nvSpPr>
          <p:cNvPr id="12" name="Text Placeholder 2">
            <a:extLst>
              <a:ext uri="{FF2B5EF4-FFF2-40B4-BE49-F238E27FC236}">
                <a16:creationId xmlns:a16="http://schemas.microsoft.com/office/drawing/2014/main" id="{BB26C4C7-D588-494A-8E17-2D8D8C8E65D2}"/>
              </a:ext>
            </a:extLst>
          </p:cNvPr>
          <p:cNvSpPr txBox="1">
            <a:spLocks/>
          </p:cNvSpPr>
          <p:nvPr/>
        </p:nvSpPr>
        <p:spPr>
          <a:xfrm>
            <a:off x="5043050" y="474079"/>
            <a:ext cx="3141878" cy="384945"/>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Technology</a:t>
            </a:r>
          </a:p>
        </p:txBody>
      </p:sp>
      <p:sp>
        <p:nvSpPr>
          <p:cNvPr id="13" name="Text Placeholder 2">
            <a:extLst>
              <a:ext uri="{FF2B5EF4-FFF2-40B4-BE49-F238E27FC236}">
                <a16:creationId xmlns:a16="http://schemas.microsoft.com/office/drawing/2014/main" id="{B9EF87D9-702B-4DAE-A7B1-893F1E86BBAB}"/>
              </a:ext>
            </a:extLst>
          </p:cNvPr>
          <p:cNvSpPr txBox="1">
            <a:spLocks/>
          </p:cNvSpPr>
          <p:nvPr/>
        </p:nvSpPr>
        <p:spPr>
          <a:xfrm>
            <a:off x="711609" y="2743116"/>
            <a:ext cx="1314700" cy="44160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Theory</a:t>
            </a:r>
          </a:p>
        </p:txBody>
      </p:sp>
      <p:sp>
        <p:nvSpPr>
          <p:cNvPr id="14" name="Text Placeholder 2">
            <a:extLst>
              <a:ext uri="{FF2B5EF4-FFF2-40B4-BE49-F238E27FC236}">
                <a16:creationId xmlns:a16="http://schemas.microsoft.com/office/drawing/2014/main" id="{0719991B-CFA5-4495-9F36-5A9DA4885B52}"/>
              </a:ext>
            </a:extLst>
          </p:cNvPr>
          <p:cNvSpPr txBox="1">
            <a:spLocks/>
          </p:cNvSpPr>
          <p:nvPr/>
        </p:nvSpPr>
        <p:spPr>
          <a:xfrm>
            <a:off x="5043050" y="2150808"/>
            <a:ext cx="3141878" cy="38494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Example</a:t>
            </a:r>
          </a:p>
        </p:txBody>
      </p:sp>
      <p:pic>
        <p:nvPicPr>
          <p:cNvPr id="17" name="Graphic 16">
            <a:extLst>
              <a:ext uri="{FF2B5EF4-FFF2-40B4-BE49-F238E27FC236}">
                <a16:creationId xmlns:a16="http://schemas.microsoft.com/office/drawing/2014/main" id="{B089D145-CC10-4DAE-B8AF-351F91E78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91662" y="4383682"/>
            <a:ext cx="3119223" cy="1908061"/>
          </a:xfrm>
          <a:prstGeom prst="rect">
            <a:avLst/>
          </a:prstGeom>
        </p:spPr>
      </p:pic>
      <p:pic>
        <p:nvPicPr>
          <p:cNvPr id="23" name="Picture 22" descr="A close up of a sign&#10;&#10;Description automatically generated">
            <a:extLst>
              <a:ext uri="{FF2B5EF4-FFF2-40B4-BE49-F238E27FC236}">
                <a16:creationId xmlns:a16="http://schemas.microsoft.com/office/drawing/2014/main" id="{56C2E49E-4DC8-485A-987D-D7FEF051275E}"/>
              </a:ext>
            </a:extLst>
          </p:cNvPr>
          <p:cNvPicPr>
            <a:picLocks noChangeAspect="1"/>
          </p:cNvPicPr>
          <p:nvPr/>
        </p:nvPicPr>
        <p:blipFill>
          <a:blip r:embed="rId8"/>
          <a:stretch>
            <a:fillRect/>
          </a:stretch>
        </p:blipFill>
        <p:spPr>
          <a:xfrm>
            <a:off x="5221969" y="982091"/>
            <a:ext cx="940950" cy="904844"/>
          </a:xfrm>
          <a:prstGeom prst="rect">
            <a:avLst/>
          </a:prstGeom>
        </p:spPr>
      </p:pic>
      <p:pic>
        <p:nvPicPr>
          <p:cNvPr id="24" name="Graphic 23">
            <a:extLst>
              <a:ext uri="{FF2B5EF4-FFF2-40B4-BE49-F238E27FC236}">
                <a16:creationId xmlns:a16="http://schemas.microsoft.com/office/drawing/2014/main" id="{103E5FA1-2E2D-4FB3-92DF-B51DBA78F7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91662" y="2421094"/>
            <a:ext cx="3119223" cy="1908061"/>
          </a:xfrm>
          <a:prstGeom prst="rect">
            <a:avLst/>
          </a:prstGeom>
        </p:spPr>
      </p:pic>
      <p:sp>
        <p:nvSpPr>
          <p:cNvPr id="25" name="Text Placeholder 2">
            <a:extLst>
              <a:ext uri="{FF2B5EF4-FFF2-40B4-BE49-F238E27FC236}">
                <a16:creationId xmlns:a16="http://schemas.microsoft.com/office/drawing/2014/main" id="{1FBFF6A3-7E7B-4C5A-9282-F88DA3178353}"/>
              </a:ext>
            </a:extLst>
          </p:cNvPr>
          <p:cNvSpPr txBox="1">
            <a:spLocks/>
          </p:cNvSpPr>
          <p:nvPr/>
        </p:nvSpPr>
        <p:spPr>
          <a:xfrm>
            <a:off x="5043049" y="1708556"/>
            <a:ext cx="3840891" cy="384945"/>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400">
                <a:solidFill>
                  <a:schemeClr val="tx1">
                    <a:lumMod val="85000"/>
                    <a:lumOff val="15000"/>
                  </a:schemeClr>
                </a:solidFill>
              </a:rPr>
              <a:t>After Effects and Storyline 360</a:t>
            </a:r>
          </a:p>
        </p:txBody>
      </p:sp>
      <p:pic>
        <p:nvPicPr>
          <p:cNvPr id="5" name="Power of a power Rule">
            <a:hlinkClick r:id="" action="ppaction://media"/>
            <a:extLst>
              <a:ext uri="{FF2B5EF4-FFF2-40B4-BE49-F238E27FC236}">
                <a16:creationId xmlns:a16="http://schemas.microsoft.com/office/drawing/2014/main" id="{124C3BCC-B79B-47E3-AE79-E6EBB379C88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43049" y="3367094"/>
            <a:ext cx="3503322" cy="1970618"/>
          </a:xfrm>
          <a:prstGeom prst="rect">
            <a:avLst/>
          </a:prstGeom>
        </p:spPr>
      </p:pic>
    </p:spTree>
    <p:extLst>
      <p:ext uri="{BB962C8B-B14F-4D97-AF65-F5344CB8AC3E}">
        <p14:creationId xmlns:p14="http://schemas.microsoft.com/office/powerpoint/2010/main" val="32058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3E2-BD7C-416B-842D-B821F044B845}"/>
              </a:ext>
            </a:extLst>
          </p:cNvPr>
          <p:cNvSpPr>
            <a:spLocks noGrp="1"/>
          </p:cNvSpPr>
          <p:nvPr>
            <p:ph type="title"/>
          </p:nvPr>
        </p:nvSpPr>
        <p:spPr>
          <a:xfrm>
            <a:off x="605202" y="474080"/>
            <a:ext cx="3974053" cy="1600200"/>
          </a:xfrm>
        </p:spPr>
        <p:txBody>
          <a:bodyPr/>
          <a:lstStyle/>
          <a:p>
            <a:r>
              <a:rPr lang="en-US" sz="3600">
                <a:solidFill>
                  <a:srgbClr val="EBEBEB"/>
                </a:solidFill>
              </a:rPr>
              <a:t>Learner-Content Interaction (L-C)</a:t>
            </a:r>
            <a:endParaRPr lang="en-US"/>
          </a:p>
        </p:txBody>
      </p:sp>
      <p:sp>
        <p:nvSpPr>
          <p:cNvPr id="4" name="Text Placeholder 3">
            <a:extLst>
              <a:ext uri="{FF2B5EF4-FFF2-40B4-BE49-F238E27FC236}">
                <a16:creationId xmlns:a16="http://schemas.microsoft.com/office/drawing/2014/main" id="{B576721E-E8F5-41B7-B5E6-AA9BB34DAC0E}"/>
              </a:ext>
            </a:extLst>
          </p:cNvPr>
          <p:cNvSpPr>
            <a:spLocks noGrp="1"/>
          </p:cNvSpPr>
          <p:nvPr>
            <p:ph idx="1"/>
          </p:nvPr>
        </p:nvSpPr>
        <p:spPr>
          <a:xfrm>
            <a:off x="711609" y="2963919"/>
            <a:ext cx="3867646" cy="2037244"/>
          </a:xfrm>
        </p:spPr>
        <p:txBody>
          <a:bodyPr>
            <a:normAutofit/>
          </a:bodyPr>
          <a:lstStyle/>
          <a:p>
            <a:pPr marL="285750" indent="-285750">
              <a:buFont typeface="Wingdings" charset="2"/>
              <a:buChar char="Ø"/>
            </a:pPr>
            <a:r>
              <a:rPr lang="en-US" sz="1400">
                <a:solidFill>
                  <a:schemeClr val="bg1"/>
                </a:solidFill>
              </a:rPr>
              <a:t>The Learner-Content resources published in Module Two consisted of a video lecture put together by the instructors, a reading article on the topic and a short 5 question multiple choice quiz. </a:t>
            </a:r>
          </a:p>
        </p:txBody>
      </p:sp>
      <p:sp>
        <p:nvSpPr>
          <p:cNvPr id="3" name="Text Placeholder 2">
            <a:extLst>
              <a:ext uri="{FF2B5EF4-FFF2-40B4-BE49-F238E27FC236}">
                <a16:creationId xmlns:a16="http://schemas.microsoft.com/office/drawing/2014/main" id="{B8D04888-5C72-4CC4-ADED-B4EB588123B7}"/>
              </a:ext>
            </a:extLst>
          </p:cNvPr>
          <p:cNvSpPr>
            <a:spLocks noGrp="1"/>
          </p:cNvSpPr>
          <p:nvPr>
            <p:ph type="body" sz="half" idx="2"/>
          </p:nvPr>
        </p:nvSpPr>
        <p:spPr>
          <a:xfrm>
            <a:off x="711609" y="2120101"/>
            <a:ext cx="2733555" cy="483401"/>
          </a:xfrm>
        </p:spPr>
        <p:txBody>
          <a:bodyPr>
            <a:noAutofit/>
          </a:bodyPr>
          <a:lstStyle/>
          <a:p>
            <a:r>
              <a:rPr lang="en-US" sz="3600"/>
              <a:t>Module 2</a:t>
            </a:r>
          </a:p>
        </p:txBody>
      </p:sp>
      <p:sp>
        <p:nvSpPr>
          <p:cNvPr id="12" name="Text Placeholder 2">
            <a:extLst>
              <a:ext uri="{FF2B5EF4-FFF2-40B4-BE49-F238E27FC236}">
                <a16:creationId xmlns:a16="http://schemas.microsoft.com/office/drawing/2014/main" id="{BB26C4C7-D588-494A-8E17-2D8D8C8E65D2}"/>
              </a:ext>
            </a:extLst>
          </p:cNvPr>
          <p:cNvSpPr txBox="1">
            <a:spLocks/>
          </p:cNvSpPr>
          <p:nvPr/>
        </p:nvSpPr>
        <p:spPr>
          <a:xfrm>
            <a:off x="5043050" y="474079"/>
            <a:ext cx="3141878" cy="384945"/>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Technology</a:t>
            </a:r>
          </a:p>
        </p:txBody>
      </p:sp>
      <p:sp>
        <p:nvSpPr>
          <p:cNvPr id="13" name="Text Placeholder 2">
            <a:extLst>
              <a:ext uri="{FF2B5EF4-FFF2-40B4-BE49-F238E27FC236}">
                <a16:creationId xmlns:a16="http://schemas.microsoft.com/office/drawing/2014/main" id="{B9EF87D9-702B-4DAE-A7B1-893F1E86BBAB}"/>
              </a:ext>
            </a:extLst>
          </p:cNvPr>
          <p:cNvSpPr txBox="1">
            <a:spLocks/>
          </p:cNvSpPr>
          <p:nvPr/>
        </p:nvSpPr>
        <p:spPr>
          <a:xfrm>
            <a:off x="711609" y="2743116"/>
            <a:ext cx="1314700" cy="44160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Theory</a:t>
            </a:r>
          </a:p>
        </p:txBody>
      </p:sp>
      <p:sp>
        <p:nvSpPr>
          <p:cNvPr id="14" name="Text Placeholder 2">
            <a:extLst>
              <a:ext uri="{FF2B5EF4-FFF2-40B4-BE49-F238E27FC236}">
                <a16:creationId xmlns:a16="http://schemas.microsoft.com/office/drawing/2014/main" id="{0719991B-CFA5-4495-9F36-5A9DA4885B52}"/>
              </a:ext>
            </a:extLst>
          </p:cNvPr>
          <p:cNvSpPr txBox="1">
            <a:spLocks/>
          </p:cNvSpPr>
          <p:nvPr/>
        </p:nvSpPr>
        <p:spPr>
          <a:xfrm>
            <a:off x="5043050" y="2136879"/>
            <a:ext cx="3141878" cy="38494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a:solidFill>
                  <a:srgbClr val="00B050"/>
                </a:solidFill>
              </a:rPr>
              <a:t>Example</a:t>
            </a:r>
          </a:p>
        </p:txBody>
      </p:sp>
      <p:pic>
        <p:nvPicPr>
          <p:cNvPr id="18" name="Picture 17" descr="A close up of a sign&#10;&#10;Description automatically generated">
            <a:extLst>
              <a:ext uri="{FF2B5EF4-FFF2-40B4-BE49-F238E27FC236}">
                <a16:creationId xmlns:a16="http://schemas.microsoft.com/office/drawing/2014/main" id="{4EBF9A3E-9131-4CAE-A182-53D33EA600E3}"/>
              </a:ext>
            </a:extLst>
          </p:cNvPr>
          <p:cNvPicPr>
            <a:picLocks noChangeAspect="1"/>
          </p:cNvPicPr>
          <p:nvPr/>
        </p:nvPicPr>
        <p:blipFill>
          <a:blip r:embed="rId3"/>
          <a:stretch>
            <a:fillRect/>
          </a:stretch>
        </p:blipFill>
        <p:spPr>
          <a:xfrm>
            <a:off x="5281433" y="924630"/>
            <a:ext cx="1629133" cy="916388"/>
          </a:xfrm>
          <a:prstGeom prst="rect">
            <a:avLst/>
          </a:prstGeom>
        </p:spPr>
      </p:pic>
      <p:pic>
        <p:nvPicPr>
          <p:cNvPr id="19" name="Picture 3" descr="A screenshot of a cell phone&#10;&#10;Description automatically generated">
            <a:extLst>
              <a:ext uri="{FF2B5EF4-FFF2-40B4-BE49-F238E27FC236}">
                <a16:creationId xmlns:a16="http://schemas.microsoft.com/office/drawing/2014/main" id="{8257650E-47A7-46FF-B5A9-86D3DFE3B1F8}"/>
              </a:ext>
            </a:extLst>
          </p:cNvPr>
          <p:cNvPicPr>
            <a:picLocks noChangeAspect="1"/>
          </p:cNvPicPr>
          <p:nvPr/>
        </p:nvPicPr>
        <p:blipFill rotWithShape="1">
          <a:blip r:embed="rId4"/>
          <a:srcRect l="2643" r="2643"/>
          <a:stretch/>
        </p:blipFill>
        <p:spPr>
          <a:xfrm>
            <a:off x="5738070" y="2580689"/>
            <a:ext cx="5396653" cy="3772929"/>
          </a:xfrm>
          <a:prstGeom prst="roundRect">
            <a:avLst>
              <a:gd name="adj" fmla="val 1858"/>
            </a:avLst>
          </a:prstGeom>
          <a:effectLst/>
        </p:spPr>
      </p:pic>
    </p:spTree>
    <p:extLst>
      <p:ext uri="{BB962C8B-B14F-4D97-AF65-F5344CB8AC3E}">
        <p14:creationId xmlns:p14="http://schemas.microsoft.com/office/powerpoint/2010/main" val="735098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D997712-72A2-40EA-9F21-030B435E80B2}"/>
              </a:ext>
            </a:extLst>
          </p:cNvPr>
          <p:cNvSpPr>
            <a:spLocks noGrp="1"/>
          </p:cNvSpPr>
          <p:nvPr>
            <p:ph type="title"/>
          </p:nvPr>
        </p:nvSpPr>
        <p:spPr>
          <a:xfrm>
            <a:off x="8270790" y="676948"/>
            <a:ext cx="3385501" cy="1382761"/>
          </a:xfrm>
        </p:spPr>
        <p:txBody>
          <a:bodyPr vert="horz" lIns="91440" tIns="45720" rIns="91440" bIns="45720" rtlCol="0" anchor="b">
            <a:normAutofit/>
          </a:bodyPr>
          <a:lstStyle/>
          <a:p>
            <a:pPr>
              <a:lnSpc>
                <a:spcPct val="90000"/>
              </a:lnSpc>
            </a:pPr>
            <a:r>
              <a:rPr lang="en-US" sz="3200" b="0" i="0" kern="1200">
                <a:solidFill>
                  <a:srgbClr val="EBEBEB"/>
                </a:solidFill>
                <a:latin typeface="+mj-lt"/>
                <a:ea typeface="+mj-ea"/>
                <a:cs typeface="+mj-cs"/>
              </a:rPr>
              <a:t>Learner-Learner Interaction (L-L)</a:t>
            </a:r>
          </a:p>
        </p:txBody>
      </p:sp>
      <p:grpSp>
        <p:nvGrpSpPr>
          <p:cNvPr id="18" name="Group 1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9" name="Rectangle 1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7" name="Picture 4" descr="A screenshot of a social media post&#10;&#10;Description automatically generated">
            <a:extLst>
              <a:ext uri="{FF2B5EF4-FFF2-40B4-BE49-F238E27FC236}">
                <a16:creationId xmlns:a16="http://schemas.microsoft.com/office/drawing/2014/main" id="{FABC876A-EE42-4586-85DB-446BBC510816}"/>
              </a:ext>
            </a:extLst>
          </p:cNvPr>
          <p:cNvPicPr>
            <a:picLocks noGrp="1" noChangeAspect="1"/>
          </p:cNvPicPr>
          <p:nvPr>
            <p:ph idx="1"/>
          </p:nvPr>
        </p:nvPicPr>
        <p:blipFill>
          <a:blip r:embed="rId4"/>
          <a:stretch>
            <a:fillRect/>
          </a:stretch>
        </p:blipFill>
        <p:spPr>
          <a:xfrm>
            <a:off x="1392459" y="1703230"/>
            <a:ext cx="5877787" cy="4628758"/>
          </a:xfrm>
          <a:prstGeom prst="rect">
            <a:avLst/>
          </a:prstGeom>
        </p:spPr>
      </p:pic>
      <p:sp>
        <p:nvSpPr>
          <p:cNvPr id="4" name="Text Placeholder 3">
            <a:extLst>
              <a:ext uri="{FF2B5EF4-FFF2-40B4-BE49-F238E27FC236}">
                <a16:creationId xmlns:a16="http://schemas.microsoft.com/office/drawing/2014/main" id="{F56B81EC-671E-47C1-848D-BE9A2F3AE476}"/>
              </a:ext>
            </a:extLst>
          </p:cNvPr>
          <p:cNvSpPr>
            <a:spLocks noGrp="1"/>
          </p:cNvSpPr>
          <p:nvPr>
            <p:ph type="body" sz="half" idx="2"/>
          </p:nvPr>
        </p:nvSpPr>
        <p:spPr>
          <a:xfrm>
            <a:off x="8336747" y="2660860"/>
            <a:ext cx="3063892" cy="2895599"/>
          </a:xfrm>
        </p:spPr>
        <p:txBody>
          <a:bodyPr vert="horz" lIns="91440" tIns="45720" rIns="91440" bIns="45720" rtlCol="0" anchor="t">
            <a:normAutofit/>
          </a:bodyPr>
          <a:lstStyle/>
          <a:p>
            <a:pPr marL="285750" indent="-285750">
              <a:buFont typeface="Wingdings" charset="2"/>
              <a:buChar char="Ø"/>
            </a:pPr>
            <a:r>
              <a:rPr lang="en-US" sz="1400">
                <a:solidFill>
                  <a:schemeClr val="bg1"/>
                </a:solidFill>
              </a:rPr>
              <a:t>Module Zero connected our learners through the </a:t>
            </a:r>
            <a:r>
              <a:rPr lang="en-US" sz="1400" b="1">
                <a:solidFill>
                  <a:schemeClr val="bg1"/>
                </a:solidFill>
              </a:rPr>
              <a:t>Introduction discussion "Who Has Done What?"</a:t>
            </a:r>
            <a:r>
              <a:rPr lang="en-US" sz="1400">
                <a:solidFill>
                  <a:schemeClr val="bg1"/>
                </a:solidFill>
              </a:rPr>
              <a:t> as well as the</a:t>
            </a:r>
            <a:r>
              <a:rPr lang="en-US" sz="1400" b="1">
                <a:solidFill>
                  <a:schemeClr val="bg1"/>
                </a:solidFill>
              </a:rPr>
              <a:t> social bookmarking activity </a:t>
            </a:r>
            <a:r>
              <a:rPr lang="en-US" sz="1400">
                <a:solidFill>
                  <a:schemeClr val="bg1"/>
                </a:solidFill>
              </a:rPr>
              <a:t>that continued through the course.</a:t>
            </a:r>
          </a:p>
          <a:p>
            <a:pPr marL="285750" indent="-285750">
              <a:buFont typeface="Wingdings" charset="2"/>
              <a:buChar char="Ø"/>
            </a:pPr>
            <a:r>
              <a:rPr lang="en-US" sz="1400">
                <a:solidFill>
                  <a:schemeClr val="bg1"/>
                </a:solidFill>
              </a:rPr>
              <a:t>Learners came back here toward the end of the course for a </a:t>
            </a:r>
            <a:r>
              <a:rPr lang="en-US" sz="1400" b="1">
                <a:solidFill>
                  <a:schemeClr val="bg1"/>
                </a:solidFill>
              </a:rPr>
              <a:t>reflection discussion</a:t>
            </a:r>
            <a:r>
              <a:rPr lang="en-US" sz="1400">
                <a:solidFill>
                  <a:schemeClr val="bg1"/>
                </a:solidFill>
              </a:rPr>
              <a:t>.</a:t>
            </a:r>
            <a:r>
              <a:rPr lang="en-US">
                <a:solidFill>
                  <a:schemeClr val="bg1"/>
                </a:solidFill>
              </a:rPr>
              <a:t> (Ko &amp; Rossen, 2017, pp. 198, 200)</a:t>
            </a:r>
            <a:endParaRPr lang="en-US" sz="1400">
              <a:solidFill>
                <a:schemeClr val="bg1"/>
              </a:solidFill>
            </a:endParaRPr>
          </a:p>
          <a:p>
            <a:endParaRPr lang="en-US">
              <a:solidFill>
                <a:schemeClr val="bg1"/>
              </a:solidFill>
            </a:endParaRPr>
          </a:p>
        </p:txBody>
      </p:sp>
      <p:sp>
        <p:nvSpPr>
          <p:cNvPr id="17" name="Text Placeholder 2">
            <a:extLst>
              <a:ext uri="{FF2B5EF4-FFF2-40B4-BE49-F238E27FC236}">
                <a16:creationId xmlns:a16="http://schemas.microsoft.com/office/drawing/2014/main" id="{BA8527A9-05DD-4C19-BA9B-7586125FE135}"/>
              </a:ext>
            </a:extLst>
          </p:cNvPr>
          <p:cNvSpPr txBox="1">
            <a:spLocks/>
          </p:cNvSpPr>
          <p:nvPr/>
        </p:nvSpPr>
        <p:spPr bwMode="gray">
          <a:xfrm>
            <a:off x="8270790" y="1868824"/>
            <a:ext cx="2733555" cy="483401"/>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sz="3600"/>
              <a:t>Module 0</a:t>
            </a:r>
          </a:p>
        </p:txBody>
      </p:sp>
      <p:sp>
        <p:nvSpPr>
          <p:cNvPr id="24" name="TextBox 23">
            <a:extLst>
              <a:ext uri="{FF2B5EF4-FFF2-40B4-BE49-F238E27FC236}">
                <a16:creationId xmlns:a16="http://schemas.microsoft.com/office/drawing/2014/main" id="{7E2B77EE-2D4F-4F31-B46D-F54F7AFFF4FE}"/>
              </a:ext>
            </a:extLst>
          </p:cNvPr>
          <p:cNvSpPr txBox="1"/>
          <p:nvPr/>
        </p:nvSpPr>
        <p:spPr>
          <a:xfrm>
            <a:off x="914400" y="126555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400">
                <a:solidFill>
                  <a:schemeClr val="accent2">
                    <a:lumMod val="75000"/>
                  </a:schemeClr>
                </a:solidFill>
              </a:rPr>
              <a:t>M0: Social Bookmarking</a:t>
            </a:r>
          </a:p>
        </p:txBody>
      </p:sp>
      <p:pic>
        <p:nvPicPr>
          <p:cNvPr id="9" name="Picture 8" descr="A picture containing drawing&#10;&#10;Description automatically generated">
            <a:extLst>
              <a:ext uri="{FF2B5EF4-FFF2-40B4-BE49-F238E27FC236}">
                <a16:creationId xmlns:a16="http://schemas.microsoft.com/office/drawing/2014/main" id="{2F22E88E-2615-4866-BED1-92213001CF90}"/>
              </a:ext>
            </a:extLst>
          </p:cNvPr>
          <p:cNvPicPr>
            <a:picLocks noChangeAspect="1"/>
          </p:cNvPicPr>
          <p:nvPr/>
        </p:nvPicPr>
        <p:blipFill>
          <a:blip r:embed="rId5"/>
          <a:stretch>
            <a:fillRect/>
          </a:stretch>
        </p:blipFill>
        <p:spPr>
          <a:xfrm>
            <a:off x="1350704" y="490961"/>
            <a:ext cx="1438275" cy="685800"/>
          </a:xfrm>
          <a:prstGeom prst="rect">
            <a:avLst/>
          </a:prstGeom>
        </p:spPr>
      </p:pic>
    </p:spTree>
    <p:extLst>
      <p:ext uri="{BB962C8B-B14F-4D97-AF65-F5344CB8AC3E}">
        <p14:creationId xmlns:p14="http://schemas.microsoft.com/office/powerpoint/2010/main" val="2129331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D997712-72A2-40EA-9F21-030B435E80B2}"/>
              </a:ext>
            </a:extLst>
          </p:cNvPr>
          <p:cNvSpPr>
            <a:spLocks noGrp="1"/>
          </p:cNvSpPr>
          <p:nvPr>
            <p:ph type="title"/>
          </p:nvPr>
        </p:nvSpPr>
        <p:spPr>
          <a:xfrm>
            <a:off x="8270790" y="676948"/>
            <a:ext cx="3385501" cy="1382761"/>
          </a:xfrm>
        </p:spPr>
        <p:txBody>
          <a:bodyPr vert="horz" lIns="91440" tIns="45720" rIns="91440" bIns="45720" rtlCol="0" anchor="b">
            <a:normAutofit/>
          </a:bodyPr>
          <a:lstStyle/>
          <a:p>
            <a:pPr>
              <a:lnSpc>
                <a:spcPct val="90000"/>
              </a:lnSpc>
            </a:pPr>
            <a:r>
              <a:rPr lang="en-US" sz="3200" b="0" i="0" kern="1200">
                <a:solidFill>
                  <a:srgbClr val="EBEBEB"/>
                </a:solidFill>
                <a:latin typeface="+mj-lt"/>
                <a:ea typeface="+mj-ea"/>
                <a:cs typeface="+mj-cs"/>
              </a:rPr>
              <a:t>Learner-Learner Interaction (L-L)</a:t>
            </a:r>
          </a:p>
        </p:txBody>
      </p:sp>
      <p:grpSp>
        <p:nvGrpSpPr>
          <p:cNvPr id="18" name="Group 1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9" name="Rectangle 1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ext Placeholder 3">
            <a:extLst>
              <a:ext uri="{FF2B5EF4-FFF2-40B4-BE49-F238E27FC236}">
                <a16:creationId xmlns:a16="http://schemas.microsoft.com/office/drawing/2014/main" id="{F56B81EC-671E-47C1-848D-BE9A2F3AE476}"/>
              </a:ext>
            </a:extLst>
          </p:cNvPr>
          <p:cNvSpPr>
            <a:spLocks noGrp="1"/>
          </p:cNvSpPr>
          <p:nvPr>
            <p:ph type="body" sz="half" idx="2"/>
          </p:nvPr>
        </p:nvSpPr>
        <p:spPr>
          <a:xfrm>
            <a:off x="8336747" y="2660860"/>
            <a:ext cx="3063892" cy="2895599"/>
          </a:xfrm>
        </p:spPr>
        <p:txBody>
          <a:bodyPr/>
          <a:lstStyle/>
          <a:p>
            <a:pPr marL="285750" indent="-285750">
              <a:buFont typeface="Wingdings" charset="2"/>
              <a:buChar char="Ø"/>
            </a:pPr>
            <a:r>
              <a:rPr lang="en-US" sz="1400">
                <a:solidFill>
                  <a:schemeClr val="bg1"/>
                </a:solidFill>
              </a:rPr>
              <a:t>Module one asked the students to design their own cheat sheet with any tool available. The students will then share their designs and comment on each other’s work.</a:t>
            </a:r>
          </a:p>
        </p:txBody>
      </p:sp>
      <p:sp>
        <p:nvSpPr>
          <p:cNvPr id="17" name="Text Placeholder 2">
            <a:extLst>
              <a:ext uri="{FF2B5EF4-FFF2-40B4-BE49-F238E27FC236}">
                <a16:creationId xmlns:a16="http://schemas.microsoft.com/office/drawing/2014/main" id="{BA8527A9-05DD-4C19-BA9B-7586125FE135}"/>
              </a:ext>
            </a:extLst>
          </p:cNvPr>
          <p:cNvSpPr txBox="1">
            <a:spLocks/>
          </p:cNvSpPr>
          <p:nvPr/>
        </p:nvSpPr>
        <p:spPr bwMode="gray">
          <a:xfrm>
            <a:off x="8270790" y="1868824"/>
            <a:ext cx="2733555" cy="483401"/>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sz="3600"/>
              <a:t>Module 1</a:t>
            </a:r>
          </a:p>
        </p:txBody>
      </p:sp>
      <p:sp>
        <p:nvSpPr>
          <p:cNvPr id="24" name="TextBox 23">
            <a:extLst>
              <a:ext uri="{FF2B5EF4-FFF2-40B4-BE49-F238E27FC236}">
                <a16:creationId xmlns:a16="http://schemas.microsoft.com/office/drawing/2014/main" id="{7E2B77EE-2D4F-4F31-B46D-F54F7AFFF4FE}"/>
              </a:ext>
            </a:extLst>
          </p:cNvPr>
          <p:cNvSpPr txBox="1"/>
          <p:nvPr/>
        </p:nvSpPr>
        <p:spPr>
          <a:xfrm>
            <a:off x="914400" y="1058997"/>
            <a:ext cx="31634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400">
                <a:solidFill>
                  <a:schemeClr val="accent2">
                    <a:lumMod val="75000"/>
                  </a:schemeClr>
                </a:solidFill>
              </a:rPr>
              <a:t>M1: Design your own Cheat Sheet</a:t>
            </a:r>
          </a:p>
        </p:txBody>
      </p:sp>
      <p:pic>
        <p:nvPicPr>
          <p:cNvPr id="6" name="Picture 5" descr="A close up of a persons hand&#10;&#10;Description automatically generated">
            <a:extLst>
              <a:ext uri="{FF2B5EF4-FFF2-40B4-BE49-F238E27FC236}">
                <a16:creationId xmlns:a16="http://schemas.microsoft.com/office/drawing/2014/main" id="{92B3B04A-7136-43E8-9573-A41363CEAFFB}"/>
              </a:ext>
            </a:extLst>
          </p:cNvPr>
          <p:cNvPicPr>
            <a:picLocks noChangeAspect="1"/>
          </p:cNvPicPr>
          <p:nvPr/>
        </p:nvPicPr>
        <p:blipFill>
          <a:blip r:embed="rId4"/>
          <a:stretch>
            <a:fillRect/>
          </a:stretch>
        </p:blipFill>
        <p:spPr>
          <a:xfrm>
            <a:off x="1336835" y="263662"/>
            <a:ext cx="2201372" cy="795334"/>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1D581D9D-B984-4B1F-86F3-125001EA41AF}"/>
              </a:ext>
            </a:extLst>
          </p:cNvPr>
          <p:cNvPicPr>
            <a:picLocks noChangeAspect="1"/>
          </p:cNvPicPr>
          <p:nvPr/>
        </p:nvPicPr>
        <p:blipFill>
          <a:blip r:embed="rId5"/>
          <a:stretch>
            <a:fillRect/>
          </a:stretch>
        </p:blipFill>
        <p:spPr>
          <a:xfrm>
            <a:off x="296218" y="3474577"/>
            <a:ext cx="2310251" cy="1633903"/>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F7991D59-9521-40CD-B173-EF1870E03E86}"/>
              </a:ext>
            </a:extLst>
          </p:cNvPr>
          <p:cNvPicPr>
            <a:picLocks noChangeAspect="1"/>
          </p:cNvPicPr>
          <p:nvPr/>
        </p:nvPicPr>
        <p:blipFill>
          <a:blip r:embed="rId6"/>
          <a:stretch>
            <a:fillRect/>
          </a:stretch>
        </p:blipFill>
        <p:spPr>
          <a:xfrm>
            <a:off x="690607" y="1652521"/>
            <a:ext cx="3748416" cy="1705222"/>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DDAC75D8-C3A7-4721-A729-9838F55B002F}"/>
              </a:ext>
            </a:extLst>
          </p:cNvPr>
          <p:cNvPicPr>
            <a:picLocks noChangeAspect="1"/>
          </p:cNvPicPr>
          <p:nvPr/>
        </p:nvPicPr>
        <p:blipFill rotWithShape="1">
          <a:blip r:embed="rId7"/>
          <a:srcRect l="2158" t="8023" r="3752" b="8664"/>
          <a:stretch/>
        </p:blipFill>
        <p:spPr>
          <a:xfrm>
            <a:off x="2714248" y="3708650"/>
            <a:ext cx="2051307" cy="1033933"/>
          </a:xfrm>
          <a:prstGeom prst="rect">
            <a:avLst/>
          </a:prstGeom>
        </p:spPr>
      </p:pic>
      <p:pic>
        <p:nvPicPr>
          <p:cNvPr id="33" name="Picture 32" descr="A close up of text on a white background&#10;&#10;Description automatically generated">
            <a:extLst>
              <a:ext uri="{FF2B5EF4-FFF2-40B4-BE49-F238E27FC236}">
                <a16:creationId xmlns:a16="http://schemas.microsoft.com/office/drawing/2014/main" id="{A031DFCA-C745-40FB-97A0-3F7B9EC822BD}"/>
              </a:ext>
            </a:extLst>
          </p:cNvPr>
          <p:cNvPicPr>
            <a:picLocks noChangeAspect="1"/>
          </p:cNvPicPr>
          <p:nvPr/>
        </p:nvPicPr>
        <p:blipFill rotWithShape="1">
          <a:blip r:embed="rId8"/>
          <a:srcRect l="8840" t="68441" r="8563" b="13616"/>
          <a:stretch/>
        </p:blipFill>
        <p:spPr>
          <a:xfrm>
            <a:off x="286592" y="5225314"/>
            <a:ext cx="4618877" cy="1230521"/>
          </a:xfrm>
          <a:prstGeom prst="rect">
            <a:avLst/>
          </a:prstGeom>
        </p:spPr>
      </p:pic>
      <p:grpSp>
        <p:nvGrpSpPr>
          <p:cNvPr id="35" name="Group 34">
            <a:extLst>
              <a:ext uri="{FF2B5EF4-FFF2-40B4-BE49-F238E27FC236}">
                <a16:creationId xmlns:a16="http://schemas.microsoft.com/office/drawing/2014/main" id="{7C738C45-4BD6-4737-BEE2-5242CA536480}"/>
              </a:ext>
            </a:extLst>
          </p:cNvPr>
          <p:cNvGrpSpPr/>
          <p:nvPr/>
        </p:nvGrpSpPr>
        <p:grpSpPr>
          <a:xfrm>
            <a:off x="4984354" y="153082"/>
            <a:ext cx="2938332" cy="6382945"/>
            <a:chOff x="4892075" y="153082"/>
            <a:chExt cx="2938332" cy="6382945"/>
          </a:xfrm>
        </p:grpSpPr>
        <p:grpSp>
          <p:nvGrpSpPr>
            <p:cNvPr id="31" name="Group 30">
              <a:extLst>
                <a:ext uri="{FF2B5EF4-FFF2-40B4-BE49-F238E27FC236}">
                  <a16:creationId xmlns:a16="http://schemas.microsoft.com/office/drawing/2014/main" id="{DF45D377-AAEE-4D5E-8A19-3ACB8AF3870D}"/>
                </a:ext>
              </a:extLst>
            </p:cNvPr>
            <p:cNvGrpSpPr/>
            <p:nvPr/>
          </p:nvGrpSpPr>
          <p:grpSpPr>
            <a:xfrm>
              <a:off x="4892075" y="153082"/>
              <a:ext cx="2938332" cy="6382945"/>
              <a:chOff x="4381500" y="1120276"/>
              <a:chExt cx="2634733" cy="5723436"/>
            </a:xfrm>
          </p:grpSpPr>
          <p:pic>
            <p:nvPicPr>
              <p:cNvPr id="30" name="Picture 29">
                <a:extLst>
                  <a:ext uri="{FF2B5EF4-FFF2-40B4-BE49-F238E27FC236}">
                    <a16:creationId xmlns:a16="http://schemas.microsoft.com/office/drawing/2014/main" id="{D72A5A0E-6809-4F81-9D5F-241A5DA2CF02}"/>
                  </a:ext>
                </a:extLst>
              </p:cNvPr>
              <p:cNvPicPr>
                <a:picLocks noChangeAspect="1"/>
              </p:cNvPicPr>
              <p:nvPr/>
            </p:nvPicPr>
            <p:blipFill>
              <a:blip r:embed="rId9"/>
              <a:stretch>
                <a:fillRect/>
              </a:stretch>
            </p:blipFill>
            <p:spPr>
              <a:xfrm>
                <a:off x="4381500" y="1596204"/>
                <a:ext cx="2634732" cy="5247508"/>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4F071DA8-6FA5-408B-B8E4-9364691FB92C}"/>
                  </a:ext>
                </a:extLst>
              </p:cNvPr>
              <p:cNvPicPr>
                <a:picLocks noChangeAspect="1"/>
              </p:cNvPicPr>
              <p:nvPr/>
            </p:nvPicPr>
            <p:blipFill>
              <a:blip r:embed="rId10"/>
              <a:stretch>
                <a:fillRect/>
              </a:stretch>
            </p:blipFill>
            <p:spPr>
              <a:xfrm>
                <a:off x="4381501" y="1120276"/>
                <a:ext cx="2634732" cy="1393526"/>
              </a:xfrm>
              <a:prstGeom prst="rect">
                <a:avLst/>
              </a:prstGeom>
            </p:spPr>
          </p:pic>
        </p:grpSp>
        <p:sp>
          <p:nvSpPr>
            <p:cNvPr id="34" name="Rectangle 33">
              <a:extLst>
                <a:ext uri="{FF2B5EF4-FFF2-40B4-BE49-F238E27FC236}">
                  <a16:creationId xmlns:a16="http://schemas.microsoft.com/office/drawing/2014/main" id="{5920C024-0384-4B10-A954-93D00B4F3226}"/>
                </a:ext>
              </a:extLst>
            </p:cNvPr>
            <p:cNvSpPr/>
            <p:nvPr/>
          </p:nvSpPr>
          <p:spPr>
            <a:xfrm>
              <a:off x="4892075" y="153082"/>
              <a:ext cx="2938331" cy="6302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5530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D997712-72A2-40EA-9F21-030B435E80B2}"/>
              </a:ext>
            </a:extLst>
          </p:cNvPr>
          <p:cNvSpPr>
            <a:spLocks noGrp="1"/>
          </p:cNvSpPr>
          <p:nvPr>
            <p:ph type="title"/>
          </p:nvPr>
        </p:nvSpPr>
        <p:spPr>
          <a:xfrm>
            <a:off x="8270790" y="676948"/>
            <a:ext cx="3385501" cy="1382761"/>
          </a:xfrm>
        </p:spPr>
        <p:txBody>
          <a:bodyPr vert="horz" lIns="91440" tIns="45720" rIns="91440" bIns="45720" rtlCol="0" anchor="b">
            <a:normAutofit/>
          </a:bodyPr>
          <a:lstStyle/>
          <a:p>
            <a:pPr>
              <a:lnSpc>
                <a:spcPct val="90000"/>
              </a:lnSpc>
            </a:pPr>
            <a:r>
              <a:rPr lang="en-US" sz="3200" b="0" i="0" kern="1200">
                <a:solidFill>
                  <a:srgbClr val="EBEBEB"/>
                </a:solidFill>
                <a:latin typeface="+mj-lt"/>
                <a:ea typeface="+mj-ea"/>
                <a:cs typeface="+mj-cs"/>
              </a:rPr>
              <a:t>Learner-Learner Interaction (L-L)</a:t>
            </a:r>
          </a:p>
        </p:txBody>
      </p:sp>
      <p:grpSp>
        <p:nvGrpSpPr>
          <p:cNvPr id="18" name="Group 1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9" name="Rectangle 1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ext Placeholder 3">
            <a:extLst>
              <a:ext uri="{FF2B5EF4-FFF2-40B4-BE49-F238E27FC236}">
                <a16:creationId xmlns:a16="http://schemas.microsoft.com/office/drawing/2014/main" id="{F56B81EC-671E-47C1-848D-BE9A2F3AE476}"/>
              </a:ext>
            </a:extLst>
          </p:cNvPr>
          <p:cNvSpPr>
            <a:spLocks noGrp="1"/>
          </p:cNvSpPr>
          <p:nvPr>
            <p:ph type="body" sz="half" idx="2"/>
          </p:nvPr>
        </p:nvSpPr>
        <p:spPr>
          <a:xfrm>
            <a:off x="8336747" y="2660860"/>
            <a:ext cx="3063892" cy="2895599"/>
          </a:xfrm>
        </p:spPr>
        <p:txBody>
          <a:bodyPr vert="horz" lIns="91440" tIns="45720" rIns="91440" bIns="45720" rtlCol="0" anchor="t">
            <a:normAutofit/>
          </a:bodyPr>
          <a:lstStyle/>
          <a:p>
            <a:pPr marL="285750" indent="-285750">
              <a:buFont typeface="Wingdings" charset="2"/>
              <a:buChar char="Ø"/>
            </a:pPr>
            <a:r>
              <a:rPr lang="en-US" sz="1400">
                <a:solidFill>
                  <a:schemeClr val="bg1"/>
                </a:solidFill>
              </a:rPr>
              <a:t>Module Two featured two activities geared towards Learner-Learner interaction, including a </a:t>
            </a:r>
            <a:r>
              <a:rPr lang="en-US" sz="1400" b="1">
                <a:solidFill>
                  <a:schemeClr val="bg1"/>
                </a:solidFill>
              </a:rPr>
              <a:t>discussion board forum</a:t>
            </a:r>
            <a:r>
              <a:rPr lang="en-US" sz="1400">
                <a:solidFill>
                  <a:schemeClr val="bg1"/>
                </a:solidFill>
              </a:rPr>
              <a:t> as well as an </a:t>
            </a:r>
            <a:r>
              <a:rPr lang="en-US" sz="1400" b="1">
                <a:solidFill>
                  <a:schemeClr val="bg1"/>
                </a:solidFill>
              </a:rPr>
              <a:t>interactive activity utilizing the Padlet platform</a:t>
            </a:r>
            <a:r>
              <a:rPr lang="en-US" sz="1400">
                <a:solidFill>
                  <a:schemeClr val="bg1"/>
                </a:solidFill>
              </a:rPr>
              <a:t>. </a:t>
            </a:r>
          </a:p>
          <a:p>
            <a:pPr marL="285750" indent="-285750">
              <a:buFont typeface="Wingdings" charset="2"/>
              <a:buChar char="Ø"/>
            </a:pPr>
            <a:r>
              <a:rPr lang="en-US">
                <a:solidFill>
                  <a:schemeClr val="bg1"/>
                </a:solidFill>
              </a:rPr>
              <a:t>Attached a </a:t>
            </a:r>
            <a:r>
              <a:rPr lang="en-US" b="1">
                <a:solidFill>
                  <a:schemeClr val="bg1"/>
                </a:solidFill>
              </a:rPr>
              <a:t>grading rubric</a:t>
            </a:r>
            <a:r>
              <a:rPr lang="en-US">
                <a:solidFill>
                  <a:schemeClr val="bg1"/>
                </a:solidFill>
              </a:rPr>
              <a:t> to the discussion board. (Ko &amp; Rossen, 2017, pp. 223-225)</a:t>
            </a:r>
          </a:p>
        </p:txBody>
      </p:sp>
      <p:sp>
        <p:nvSpPr>
          <p:cNvPr id="17" name="Text Placeholder 2">
            <a:extLst>
              <a:ext uri="{FF2B5EF4-FFF2-40B4-BE49-F238E27FC236}">
                <a16:creationId xmlns:a16="http://schemas.microsoft.com/office/drawing/2014/main" id="{BA8527A9-05DD-4C19-BA9B-7586125FE135}"/>
              </a:ext>
            </a:extLst>
          </p:cNvPr>
          <p:cNvSpPr txBox="1">
            <a:spLocks/>
          </p:cNvSpPr>
          <p:nvPr/>
        </p:nvSpPr>
        <p:spPr bwMode="gray">
          <a:xfrm>
            <a:off x="8270790" y="1868824"/>
            <a:ext cx="2733555" cy="483401"/>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sz="3600"/>
              <a:t>Module 2</a:t>
            </a:r>
          </a:p>
        </p:txBody>
      </p:sp>
      <p:sp>
        <p:nvSpPr>
          <p:cNvPr id="24" name="TextBox 23">
            <a:extLst>
              <a:ext uri="{FF2B5EF4-FFF2-40B4-BE49-F238E27FC236}">
                <a16:creationId xmlns:a16="http://schemas.microsoft.com/office/drawing/2014/main" id="{7E2B77EE-2D4F-4F31-B46D-F54F7AFFF4FE}"/>
              </a:ext>
            </a:extLst>
          </p:cNvPr>
          <p:cNvSpPr txBox="1"/>
          <p:nvPr/>
        </p:nvSpPr>
        <p:spPr>
          <a:xfrm>
            <a:off x="914400" y="973786"/>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400">
                <a:solidFill>
                  <a:schemeClr val="accent2">
                    <a:lumMod val="75000"/>
                  </a:schemeClr>
                </a:solidFill>
              </a:rPr>
              <a:t>M2: Social Bookmarking</a:t>
            </a:r>
          </a:p>
        </p:txBody>
      </p:sp>
      <p:pic>
        <p:nvPicPr>
          <p:cNvPr id="23" name="Picture 3" descr="A screenshot of a cell phone&#10;&#10;Description automatically generated">
            <a:extLst>
              <a:ext uri="{FF2B5EF4-FFF2-40B4-BE49-F238E27FC236}">
                <a16:creationId xmlns:a16="http://schemas.microsoft.com/office/drawing/2014/main" id="{54C46BF0-E3A6-49ED-B42C-BEE2234BE53A}"/>
              </a:ext>
            </a:extLst>
          </p:cNvPr>
          <p:cNvPicPr>
            <a:picLocks noGrp="1" noChangeAspect="1"/>
          </p:cNvPicPr>
          <p:nvPr>
            <p:ph idx="1"/>
          </p:nvPr>
        </p:nvPicPr>
        <p:blipFill rotWithShape="1">
          <a:blip r:embed="rId4"/>
          <a:srcRect l="841" t="4786" b="426"/>
          <a:stretch/>
        </p:blipFill>
        <p:spPr>
          <a:xfrm>
            <a:off x="341543" y="1682142"/>
            <a:ext cx="7472712" cy="3695202"/>
          </a:xfrm>
          <a:prstGeom prst="roundRect">
            <a:avLst>
              <a:gd name="adj" fmla="val 1858"/>
            </a:avLst>
          </a:prstGeom>
          <a:effectLst/>
        </p:spPr>
      </p:pic>
      <p:pic>
        <p:nvPicPr>
          <p:cNvPr id="8" name="Picture 7" descr="A close up of a sign&#10;&#10;Description automatically generated">
            <a:extLst>
              <a:ext uri="{FF2B5EF4-FFF2-40B4-BE49-F238E27FC236}">
                <a16:creationId xmlns:a16="http://schemas.microsoft.com/office/drawing/2014/main" id="{646687AE-3E54-4B92-819E-081C1490CB83}"/>
              </a:ext>
            </a:extLst>
          </p:cNvPr>
          <p:cNvPicPr>
            <a:picLocks noChangeAspect="1"/>
          </p:cNvPicPr>
          <p:nvPr/>
        </p:nvPicPr>
        <p:blipFill rotWithShape="1">
          <a:blip r:embed="rId5"/>
          <a:srcRect l="7916" t="53067" r="9227" b="4767"/>
          <a:stretch/>
        </p:blipFill>
        <p:spPr>
          <a:xfrm>
            <a:off x="1846032" y="430658"/>
            <a:ext cx="1093733" cy="556600"/>
          </a:xfrm>
          <a:prstGeom prst="rect">
            <a:avLst/>
          </a:prstGeom>
        </p:spPr>
      </p:pic>
      <p:pic>
        <p:nvPicPr>
          <p:cNvPr id="25" name="Picture 24" descr="A close up of a sign&#10;&#10;Description automatically generated">
            <a:extLst>
              <a:ext uri="{FF2B5EF4-FFF2-40B4-BE49-F238E27FC236}">
                <a16:creationId xmlns:a16="http://schemas.microsoft.com/office/drawing/2014/main" id="{48487D0B-99F1-477E-87DD-108965722916}"/>
              </a:ext>
            </a:extLst>
          </p:cNvPr>
          <p:cNvPicPr>
            <a:picLocks noChangeAspect="1"/>
          </p:cNvPicPr>
          <p:nvPr/>
        </p:nvPicPr>
        <p:blipFill rotWithShape="1">
          <a:blip r:embed="rId5"/>
          <a:srcRect l="22380" t="6224" r="22957" b="51609"/>
          <a:stretch/>
        </p:blipFill>
        <p:spPr>
          <a:xfrm>
            <a:off x="1101948" y="398647"/>
            <a:ext cx="721560" cy="556601"/>
          </a:xfrm>
          <a:prstGeom prst="rect">
            <a:avLst/>
          </a:prstGeom>
        </p:spPr>
      </p:pic>
    </p:spTree>
    <p:extLst>
      <p:ext uri="{BB962C8B-B14F-4D97-AF65-F5344CB8AC3E}">
        <p14:creationId xmlns:p14="http://schemas.microsoft.com/office/powerpoint/2010/main" val="1677714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31E750989E154CAF27AD3A57777845" ma:contentTypeVersion="7" ma:contentTypeDescription="Create a new document." ma:contentTypeScope="" ma:versionID="b8fefc6b709b4148b6025fcdd23539b0">
  <xsd:schema xmlns:xsd="http://www.w3.org/2001/XMLSchema" xmlns:xs="http://www.w3.org/2001/XMLSchema" xmlns:p="http://schemas.microsoft.com/office/2006/metadata/properties" xmlns:ns2="d4cd2120-474b-4a8c-a511-6f33b4be9181" targetNamespace="http://schemas.microsoft.com/office/2006/metadata/properties" ma:root="true" ma:fieldsID="71d66272eaa5e244c58abab85ea24a6b" ns2:_="">
    <xsd:import namespace="d4cd2120-474b-4a8c-a511-6f33b4be91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d2120-474b-4a8c-a511-6f33b4be91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EDCDE3-BF33-4CFB-896A-BEECDC43587B}">
  <ds:schemaRefs>
    <ds:schemaRef ds:uri="http://schemas.microsoft.com/sharepoint/v3/contenttype/forms"/>
  </ds:schemaRefs>
</ds:datastoreItem>
</file>

<file path=customXml/itemProps2.xml><?xml version="1.0" encoding="utf-8"?>
<ds:datastoreItem xmlns:ds="http://schemas.openxmlformats.org/officeDocument/2006/customXml" ds:itemID="{43719767-1E83-4949-BDE0-3ECD7723BEE4}">
  <ds:schemaRefs>
    <ds:schemaRef ds:uri="d4cd2120-474b-4a8c-a511-6f33b4be91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9F2B30-2BA6-476B-8797-F55C4EC334BD}">
  <ds:schemaRefs>
    <ds:schemaRef ds:uri="d4cd2120-474b-4a8c-a511-6f33b4be91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104</TotalTime>
  <Words>2104</Words>
  <Application>Microsoft Office PowerPoint</Application>
  <PresentationFormat>Widescreen</PresentationFormat>
  <Paragraphs>159</Paragraphs>
  <Slides>20</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Arial,Sans-Serif</vt:lpstr>
      <vt:lpstr>Calibri</vt:lpstr>
      <vt:lpstr>Century Gothic</vt:lpstr>
      <vt:lpstr>Lato</vt:lpstr>
      <vt:lpstr>Wingdings</vt:lpstr>
      <vt:lpstr>Wingdings 3</vt:lpstr>
      <vt:lpstr>Wingdings,Sans-Serif</vt:lpstr>
      <vt:lpstr>Ion Boardroom</vt:lpstr>
      <vt:lpstr>Introduction to  Exponent Rules  and Functions</vt:lpstr>
      <vt:lpstr>The Course</vt:lpstr>
      <vt:lpstr>Topic Algebra 2</vt:lpstr>
      <vt:lpstr>Learner-Content Interaction (L-C)</vt:lpstr>
      <vt:lpstr>Learner-Content Interaction (L-C)</vt:lpstr>
      <vt:lpstr>Learner-Content Interaction (L-C)</vt:lpstr>
      <vt:lpstr>Learner-Learner Interaction (L-L)</vt:lpstr>
      <vt:lpstr>Learner-Learner Interaction (L-L)</vt:lpstr>
      <vt:lpstr>Learner-Learner Interaction (L-L)</vt:lpstr>
      <vt:lpstr>Learner-Instructor Interaction (L-I)</vt:lpstr>
      <vt:lpstr>Learner-Instructor Interaction (L-I)</vt:lpstr>
      <vt:lpstr>Learner-Instructor Interaction (L-I)</vt:lpstr>
      <vt:lpstr>Results</vt:lpstr>
      <vt:lpstr>Module 3</vt:lpstr>
      <vt:lpstr>Course Evaluation Survey</vt:lpstr>
      <vt:lpstr>Canvas Analytics</vt:lpstr>
      <vt:lpstr>Reflections</vt:lpstr>
      <vt:lpstr>What Went Well</vt:lpstr>
      <vt:lpstr>What Went Wrong</vt:lpstr>
      <vt:lpstr>Things To Improve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Exponent Rules  and Functions</dc:title>
  <dc:creator>Arriola, Jose</dc:creator>
  <cp:lastModifiedBy>Arriola, Jose</cp:lastModifiedBy>
  <cp:revision>6</cp:revision>
  <dcterms:created xsi:type="dcterms:W3CDTF">2020-07-23T17:55:10Z</dcterms:created>
  <dcterms:modified xsi:type="dcterms:W3CDTF">2020-07-23T23:25:35Z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D99DBCDB-3A95-4511-B9D9-8B4CA4AC956F</vt:lpwstr>
  </property>
  <property fmtid="{D5CDD505-2E9C-101B-9397-08002B2CF9AE}" pid="3" name="ArticulatePath">
    <vt:lpwstr>https://usfedu.sharepoint.com/teams/DEMathModuleGRP/Shared Documents/General/Course Implementation Results</vt:lpwstr>
  </property>
</Properties>
</file>